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56" r:id="rId5"/>
    <p:sldId id="286" r:id="rId6"/>
    <p:sldId id="302" r:id="rId7"/>
    <p:sldId id="257" r:id="rId8"/>
    <p:sldId id="261" r:id="rId9"/>
    <p:sldId id="290" r:id="rId10"/>
    <p:sldId id="305" r:id="rId11"/>
    <p:sldId id="263" r:id="rId12"/>
    <p:sldId id="306" r:id="rId13"/>
    <p:sldId id="295" r:id="rId14"/>
    <p:sldId id="297" r:id="rId15"/>
    <p:sldId id="299" r:id="rId16"/>
    <p:sldId id="268" r:id="rId17"/>
  </p:sldIdLst>
  <p:sldSz cx="6858000" cy="99028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9"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538CCA"/>
    <a:srgbClr val="EB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snapToGrid="0">
      <p:cViewPr varScale="1">
        <p:scale>
          <a:sx n="88" d="100"/>
          <a:sy n="88" d="100"/>
        </p:scale>
        <p:origin x="3222" y="108"/>
      </p:cViewPr>
      <p:guideLst>
        <p:guide orient="horz" pos="3119"/>
        <p:guide pos="2160"/>
      </p:guideLst>
    </p:cSldViewPr>
  </p:slideViewPr>
  <p:notesTextViewPr>
    <p:cViewPr>
      <p:scale>
        <a:sx n="1" d="1"/>
        <a:sy n="1" d="1"/>
      </p:scale>
      <p:origin x="0" y="0"/>
    </p:cViewPr>
  </p:notesTextViewPr>
  <p:sorterViewPr>
    <p:cViewPr varScale="1">
      <p:scale>
        <a:sx n="100" d="100"/>
        <a:sy n="100" d="100"/>
      </p:scale>
      <p:origin x="0" y="0"/>
    </p:cViewPr>
  </p:sorterViewPr>
  <p:gridSpacing cx="118801" cy="118801"/>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da Ancevičė" userId="69a7b490-37d4-447a-9f64-f26a43d5e993" providerId="ADAL" clId="{26E21694-8217-429B-8E09-EDBE0CEC521A}"/>
    <pc:docChg chg="modSld">
      <pc:chgData name="Milda Ancevičė" userId="69a7b490-37d4-447a-9f64-f26a43d5e993" providerId="ADAL" clId="{26E21694-8217-429B-8E09-EDBE0CEC521A}" dt="2024-04-24T09:33:02.736" v="162" actId="20577"/>
      <pc:docMkLst>
        <pc:docMk/>
      </pc:docMkLst>
      <pc:sldChg chg="modSp mod">
        <pc:chgData name="Milda Ancevičė" userId="69a7b490-37d4-447a-9f64-f26a43d5e993" providerId="ADAL" clId="{26E21694-8217-429B-8E09-EDBE0CEC521A}" dt="2024-04-24T09:29:24.841" v="21" actId="20577"/>
        <pc:sldMkLst>
          <pc:docMk/>
          <pc:sldMk cId="0" sldId="286"/>
        </pc:sldMkLst>
        <pc:spChg chg="mod">
          <ac:chgData name="Milda Ancevičė" userId="69a7b490-37d4-447a-9f64-f26a43d5e993" providerId="ADAL" clId="{26E21694-8217-429B-8E09-EDBE0CEC521A}" dt="2024-04-24T09:29:24.841" v="21" actId="20577"/>
          <ac:spMkLst>
            <pc:docMk/>
            <pc:sldMk cId="0" sldId="286"/>
            <ac:spMk id="6" creationId="{00000000-0000-0000-0000-000000000000}"/>
          </ac:spMkLst>
        </pc:spChg>
      </pc:sldChg>
      <pc:sldChg chg="modSp mod">
        <pc:chgData name="Milda Ancevičė" userId="69a7b490-37d4-447a-9f64-f26a43d5e993" providerId="ADAL" clId="{26E21694-8217-429B-8E09-EDBE0CEC521A}" dt="2024-04-24T09:33:02.736" v="162" actId="20577"/>
        <pc:sldMkLst>
          <pc:docMk/>
          <pc:sldMk cId="0" sldId="295"/>
        </pc:sldMkLst>
        <pc:spChg chg="mod">
          <ac:chgData name="Milda Ancevičė" userId="69a7b490-37d4-447a-9f64-f26a43d5e993" providerId="ADAL" clId="{26E21694-8217-429B-8E09-EDBE0CEC521A}" dt="2024-04-24T09:33:02.736" v="162" actId="20577"/>
          <ac:spMkLst>
            <pc:docMk/>
            <pc:sldMk cId="0" sldId="295"/>
            <ac:spMk id="6" creationId="{00000000-0000-0000-0000-000000000000}"/>
          </ac:spMkLst>
        </pc:spChg>
      </pc:sldChg>
      <pc:sldChg chg="modSp mod">
        <pc:chgData name="Milda Ancevičė" userId="69a7b490-37d4-447a-9f64-f26a43d5e993" providerId="ADAL" clId="{26E21694-8217-429B-8E09-EDBE0CEC521A}" dt="2024-04-23T14:36:39.340" v="1" actId="20577"/>
        <pc:sldMkLst>
          <pc:docMk/>
          <pc:sldMk cId="0" sldId="297"/>
        </pc:sldMkLst>
        <pc:spChg chg="mod">
          <ac:chgData name="Milda Ancevičė" userId="69a7b490-37d4-447a-9f64-f26a43d5e993" providerId="ADAL" clId="{26E21694-8217-429B-8E09-EDBE0CEC521A}" dt="2024-04-23T14:36:39.340" v="1" actId="20577"/>
          <ac:spMkLst>
            <pc:docMk/>
            <pc:sldMk cId="0" sldId="297"/>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4/24/2024</a:t>
            </a:fld>
            <a:endParaRPr lang="en-US" dirty="0"/>
          </a:p>
        </p:txBody>
      </p:sp>
      <p:sp>
        <p:nvSpPr>
          <p:cNvPr id="4" name="Slide Image Placeholder 3"/>
          <p:cNvSpPr>
            <a:spLocks noGrp="1" noRot="1" noChangeAspect="1"/>
          </p:cNvSpPr>
          <p:nvPr>
            <p:ph type="sldImg" idx="2"/>
          </p:nvPr>
        </p:nvSpPr>
        <p:spPr>
          <a:xfrm>
            <a:off x="2360476" y="1143000"/>
            <a:ext cx="2137048"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dirty="0"/>
          </a:p>
        </p:txBody>
      </p:sp>
    </p:spTree>
    <p:extLst>
      <p:ext uri="{BB962C8B-B14F-4D97-AF65-F5344CB8AC3E}">
        <p14:creationId xmlns:p14="http://schemas.microsoft.com/office/powerpoint/2010/main" val="402278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0798"/>
            <a:ext cx="5143500" cy="344792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1683"/>
            <a:ext cx="5143500" cy="23910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275"/>
            <a:ext cx="1478756" cy="83928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275"/>
            <a:ext cx="4350544" cy="83928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023"/>
            <a:ext cx="5915025" cy="4119622"/>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7618"/>
            <a:ext cx="5915025" cy="216641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6375"/>
            <a:ext cx="2914650" cy="6283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6375"/>
            <a:ext cx="2914650" cy="6283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275"/>
            <a:ext cx="5915025" cy="1914238"/>
          </a:xfrm>
        </p:spPr>
        <p:txBody>
          <a:bodyPr/>
          <a:lstStyle/>
          <a:p>
            <a:r>
              <a:rPr lang="en-US"/>
              <a:t>Click to edit Master title style</a:t>
            </a:r>
          </a:p>
        </p:txBody>
      </p:sp>
      <p:sp>
        <p:nvSpPr>
          <p:cNvPr id="3" name="Text Placeholder 2"/>
          <p:cNvSpPr>
            <a:spLocks noGrp="1"/>
          </p:cNvSpPr>
          <p:nvPr>
            <p:ph type="body" idx="1"/>
          </p:nvPr>
        </p:nvSpPr>
        <p:spPr>
          <a:xfrm>
            <a:off x="472381" y="2427758"/>
            <a:ext cx="2901255" cy="118980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7565"/>
            <a:ext cx="2901255" cy="5320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7758"/>
            <a:ext cx="2915543" cy="118980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7565"/>
            <a:ext cx="2915543" cy="5320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240"/>
            <a:ext cx="2211883" cy="231084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5935"/>
            <a:ext cx="3471863" cy="70379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080"/>
            <a:ext cx="2211883" cy="55042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240"/>
            <a:ext cx="2211883" cy="231084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2915543" y="1425935"/>
            <a:ext cx="3471863" cy="70379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72381" y="2971080"/>
            <a:ext cx="2211883" cy="55042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275"/>
            <a:ext cx="5915025" cy="19142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6375"/>
            <a:ext cx="5915025" cy="628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79170"/>
            <a:ext cx="1543050" cy="527275"/>
          </a:xfrm>
          <a:prstGeom prst="rect">
            <a:avLst/>
          </a:prstGeom>
        </p:spPr>
        <p:txBody>
          <a:bodyPr vert="horz" lIns="91440" tIns="45720" rIns="91440" bIns="45720" rtlCol="0" anchor="ctr"/>
          <a:lstStyle>
            <a:lvl1pPr algn="l">
              <a:defRPr sz="900">
                <a:solidFill>
                  <a:schemeClr val="tx1">
                    <a:tint val="75000"/>
                  </a:schemeClr>
                </a:solidFill>
              </a:defRPr>
            </a:lvl1pPr>
          </a:lstStyle>
          <a:p>
            <a:fld id="{63A1C593-65D0-4073-BCC9-577B9352EA97}" type="datetimeFigureOut">
              <a:rPr lang="en-US" smtClean="0"/>
              <a:t>4/24/2024</a:t>
            </a:fld>
            <a:endParaRPr lang="en-US" dirty="0"/>
          </a:p>
        </p:txBody>
      </p:sp>
      <p:sp>
        <p:nvSpPr>
          <p:cNvPr id="5" name="Footer Placeholder 4"/>
          <p:cNvSpPr>
            <a:spLocks noGrp="1"/>
          </p:cNvSpPr>
          <p:nvPr>
            <p:ph type="ftr" sz="quarter" idx="3"/>
          </p:nvPr>
        </p:nvSpPr>
        <p:spPr>
          <a:xfrm>
            <a:off x="2271713" y="9179170"/>
            <a:ext cx="2314575" cy="52727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79170"/>
            <a:ext cx="1543050" cy="527275"/>
          </a:xfrm>
          <a:prstGeom prst="rect">
            <a:avLst/>
          </a:prstGeom>
        </p:spPr>
        <p:txBody>
          <a:bodyPr vert="horz" lIns="91440" tIns="45720" rIns="91440" bIns="45720" rtlCol="0" anchor="ctr"/>
          <a:lstStyle>
            <a:lvl1pPr algn="r">
              <a:defRPr sz="900">
                <a:solidFill>
                  <a:schemeClr val="tx1">
                    <a:tint val="75000"/>
                  </a:schemeClr>
                </a:solidFill>
              </a:defRPr>
            </a:lvl1pPr>
          </a:lstStyle>
          <a:p>
            <a:fld id="{9B618960-8005-486C-9A75-10CB2AAC16F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facebook.com/ljkka.lt/" TargetMode="External"/><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hyperlink" Target="https://lt.linkedin.com/company/association-of-lithuanian-stevedoring-companies" TargetMode="External"/><Relationship Id="rId4" Type="http://schemas.openxmlformats.org/officeDocument/2006/relationships/image" Target="../media/image25.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atvira.sodra.lt/imones/paieska/index.html" TargetMode="External"/><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aveikslėlis 2" descr="Paveikslėlis, kuriame yra lauko, dangus, debesis, vanduo&#10;&#10;Automatiškai sugeneruotas aprašymas">
            <a:extLst>
              <a:ext uri="{FF2B5EF4-FFF2-40B4-BE49-F238E27FC236}">
                <a16:creationId xmlns:a16="http://schemas.microsoft.com/office/drawing/2014/main" id="{DBE41904-322F-83DE-2A1F-F588E30CB579}"/>
              </a:ext>
            </a:extLst>
          </p:cNvPr>
          <p:cNvPicPr>
            <a:picLocks noChangeAspect="1"/>
          </p:cNvPicPr>
          <p:nvPr/>
        </p:nvPicPr>
        <p:blipFill rotWithShape="1">
          <a:blip r:embed="rId2">
            <a:extLst>
              <a:ext uri="{28A0092B-C50C-407E-A947-70E740481C1C}">
                <a14:useLocalDpi xmlns:a14="http://schemas.microsoft.com/office/drawing/2010/main" val="0"/>
              </a:ext>
            </a:extLst>
          </a:blip>
          <a:srcRect l="39895" t="1213" r="24614" b="22011"/>
          <a:stretch/>
        </p:blipFill>
        <p:spPr>
          <a:xfrm>
            <a:off x="0" y="-1"/>
            <a:ext cx="6858000" cy="9902825"/>
          </a:xfrm>
          <a:prstGeom prst="rect">
            <a:avLst/>
          </a:prstGeom>
        </p:spPr>
      </p:pic>
      <p:pic>
        <p:nvPicPr>
          <p:cNvPr id="8" name="Picture 7" descr="Prezentacija_draft2-13"/>
          <p:cNvPicPr>
            <a:picLocks noChangeAspect="1"/>
          </p:cNvPicPr>
          <p:nvPr/>
        </p:nvPicPr>
        <p:blipFill>
          <a:blip r:embed="rId3"/>
          <a:stretch>
            <a:fillRect/>
          </a:stretch>
        </p:blipFill>
        <p:spPr>
          <a:xfrm>
            <a:off x="866775" y="676275"/>
            <a:ext cx="5306695" cy="5370195"/>
          </a:xfrm>
          <a:prstGeom prst="rect">
            <a:avLst/>
          </a:prstGeom>
        </p:spPr>
      </p:pic>
      <p:pic>
        <p:nvPicPr>
          <p:cNvPr id="10" name="Picture 9" descr="Prezentacija_draft2-15"/>
          <p:cNvPicPr>
            <a:picLocks noChangeAspect="1"/>
          </p:cNvPicPr>
          <p:nvPr/>
        </p:nvPicPr>
        <p:blipFill>
          <a:blip r:embed="rId4"/>
          <a:stretch>
            <a:fillRect/>
          </a:stretch>
        </p:blipFill>
        <p:spPr>
          <a:xfrm>
            <a:off x="1468754" y="1218565"/>
            <a:ext cx="2775087" cy="704653"/>
          </a:xfrm>
          <a:prstGeom prst="rect">
            <a:avLst/>
          </a:prstGeom>
        </p:spPr>
      </p:pic>
      <p:sp>
        <p:nvSpPr>
          <p:cNvPr id="11" name="Text Box 10"/>
          <p:cNvSpPr txBox="1"/>
          <p:nvPr/>
        </p:nvSpPr>
        <p:spPr>
          <a:xfrm>
            <a:off x="1364615" y="2578100"/>
            <a:ext cx="4184015" cy="3136900"/>
          </a:xfrm>
          <a:prstGeom prst="rect">
            <a:avLst/>
          </a:prstGeom>
          <a:noFill/>
        </p:spPr>
        <p:txBody>
          <a:bodyPr wrap="square" rtlCol="0">
            <a:spAutoFit/>
          </a:bodyPr>
          <a:lstStyle/>
          <a:p>
            <a:pPr>
              <a:lnSpc>
                <a:spcPct val="90000"/>
              </a:lnSpc>
            </a:pPr>
            <a:r>
              <a:rPr lang="lt-LT" altLang="en-US" sz="4400" dirty="0">
                <a:solidFill>
                  <a:srgbClr val="434343"/>
                </a:solidFill>
                <a:latin typeface="Teko" panose="02000000000000000000" charset="0"/>
                <a:cs typeface="Teko" panose="02000000000000000000" charset="0"/>
              </a:rPr>
              <a:t>LIETUVOS JŪRŲ</a:t>
            </a:r>
            <a:br>
              <a:rPr lang="lt-LT" altLang="en-US" sz="4400" dirty="0">
                <a:solidFill>
                  <a:srgbClr val="434343"/>
                </a:solidFill>
                <a:latin typeface="Teko" panose="02000000000000000000" charset="0"/>
                <a:cs typeface="Teko" panose="02000000000000000000" charset="0"/>
              </a:rPr>
            </a:br>
            <a:r>
              <a:rPr lang="lt-LT" altLang="en-US" sz="4400" dirty="0">
                <a:solidFill>
                  <a:srgbClr val="434343"/>
                </a:solidFill>
                <a:latin typeface="Teko" panose="02000000000000000000" charset="0"/>
                <a:cs typeface="Teko" panose="02000000000000000000" charset="0"/>
              </a:rPr>
              <a:t>KROVOS KOMPANIJŲ ASOCIACIJOS</a:t>
            </a:r>
          </a:p>
          <a:p>
            <a:pPr>
              <a:lnSpc>
                <a:spcPct val="90000"/>
              </a:lnSpc>
            </a:pPr>
            <a:r>
              <a:rPr lang="lt-LT" altLang="en-US" sz="4400" dirty="0">
                <a:solidFill>
                  <a:srgbClr val="434343"/>
                </a:solidFill>
                <a:latin typeface="Teko" panose="02000000000000000000" charset="0"/>
                <a:cs typeface="Teko" panose="02000000000000000000" charset="0"/>
              </a:rPr>
              <a:t>METINĖ VEIKLOS ATASKAITA</a:t>
            </a:r>
          </a:p>
        </p:txBody>
      </p:sp>
      <p:pic>
        <p:nvPicPr>
          <p:cNvPr id="14" name="Picture 13" descr="Prezentacija_draft2-16"/>
          <p:cNvPicPr>
            <a:picLocks noChangeAspect="1"/>
          </p:cNvPicPr>
          <p:nvPr/>
        </p:nvPicPr>
        <p:blipFill>
          <a:blip r:embed="rId5"/>
          <a:stretch>
            <a:fillRect/>
          </a:stretch>
        </p:blipFill>
        <p:spPr>
          <a:xfrm>
            <a:off x="3352800" y="5332730"/>
            <a:ext cx="102235" cy="102235"/>
          </a:xfrm>
          <a:prstGeom prst="rect">
            <a:avLst/>
          </a:prstGeom>
        </p:spPr>
      </p:pic>
      <p:pic>
        <p:nvPicPr>
          <p:cNvPr id="7" name="Picture 6" descr="Prezentacija_draft2-14"/>
          <p:cNvPicPr>
            <a:picLocks noChangeAspect="1"/>
          </p:cNvPicPr>
          <p:nvPr/>
        </p:nvPicPr>
        <p:blipFill>
          <a:blip r:embed="rId6"/>
          <a:stretch>
            <a:fillRect/>
          </a:stretch>
        </p:blipFill>
        <p:spPr>
          <a:xfrm>
            <a:off x="3510280" y="6994979"/>
            <a:ext cx="2645410" cy="2645410"/>
          </a:xfrm>
          <a:prstGeom prst="rect">
            <a:avLst/>
          </a:prstGeom>
        </p:spPr>
      </p:pic>
      <p:sp>
        <p:nvSpPr>
          <p:cNvPr id="13" name="Text Box 12"/>
          <p:cNvSpPr txBox="1"/>
          <p:nvPr/>
        </p:nvSpPr>
        <p:spPr>
          <a:xfrm>
            <a:off x="4243842" y="8922299"/>
            <a:ext cx="1905000" cy="461665"/>
          </a:xfrm>
          <a:prstGeom prst="rect">
            <a:avLst/>
          </a:prstGeom>
          <a:noFill/>
        </p:spPr>
        <p:txBody>
          <a:bodyPr wrap="square" rtlCol="0">
            <a:spAutoFit/>
          </a:bodyPr>
          <a:lstStyle/>
          <a:p>
            <a:r>
              <a:rPr lang="lt-LT" altLang="en-US" sz="2400" dirty="0">
                <a:solidFill>
                  <a:srgbClr val="434343"/>
                </a:solidFill>
                <a:latin typeface="Saira SemiCondensed SemiCond" panose="00000806000000000000" charset="0"/>
                <a:cs typeface="Saira SemiCondensed SemiCond" panose="00000806000000000000" charset="0"/>
              </a:rPr>
              <a:t>2023 metai</a:t>
            </a:r>
          </a:p>
        </p:txBody>
      </p:sp>
      <p:pic>
        <p:nvPicPr>
          <p:cNvPr id="15" name="Picture 14" descr="Prezentacija_draft2-17"/>
          <p:cNvPicPr>
            <a:picLocks noChangeAspect="1"/>
          </p:cNvPicPr>
          <p:nvPr/>
        </p:nvPicPr>
        <p:blipFill>
          <a:blip r:embed="rId7"/>
          <a:stretch>
            <a:fillRect/>
          </a:stretch>
        </p:blipFill>
        <p:spPr>
          <a:xfrm>
            <a:off x="3802199" y="8981263"/>
            <a:ext cx="283414" cy="2888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699770" y="598170"/>
            <a:ext cx="3498215" cy="1173480"/>
          </a:xfrm>
          <a:prstGeom prst="rect">
            <a:avLst/>
          </a:prstGeom>
          <a:noFill/>
        </p:spPr>
        <p:txBody>
          <a:bodyPr wrap="square" rtlCol="0">
            <a:spAutoFit/>
          </a:bodyPr>
          <a:lstStyle/>
          <a:p>
            <a:pPr>
              <a:lnSpc>
                <a:spcPct val="80000"/>
              </a:lnSpc>
            </a:pPr>
            <a:r>
              <a:rPr lang="lt-LT" altLang="en-US" sz="4400" cap="all">
                <a:solidFill>
                  <a:srgbClr val="434343"/>
                </a:solidFill>
                <a:uFillTx/>
                <a:latin typeface="Teko" panose="02000000000000000000" charset="0"/>
                <a:cs typeface="Teko" panose="02000000000000000000" charset="0"/>
              </a:rPr>
              <a:t>Veiklos viešinimas ir įvaizdis</a:t>
            </a:r>
          </a:p>
        </p:txBody>
      </p:sp>
      <p:pic>
        <p:nvPicPr>
          <p:cNvPr id="14" name="Picture 13" descr="Prezentacija_draft2-16"/>
          <p:cNvPicPr>
            <a:picLocks noChangeAspect="1"/>
          </p:cNvPicPr>
          <p:nvPr/>
        </p:nvPicPr>
        <p:blipFill>
          <a:blip r:embed="rId2"/>
          <a:stretch>
            <a:fillRect/>
          </a:stretch>
        </p:blipFill>
        <p:spPr>
          <a:xfrm>
            <a:off x="2665730" y="1440815"/>
            <a:ext cx="102235" cy="102235"/>
          </a:xfrm>
          <a:prstGeom prst="rect">
            <a:avLst/>
          </a:prstGeom>
        </p:spPr>
      </p:pic>
      <p:pic>
        <p:nvPicPr>
          <p:cNvPr id="15" name="Content Placeholder 14" descr="Prezentacija_draft2-18"/>
          <p:cNvPicPr>
            <a:picLocks noGrp="1" noChangeAspect="1"/>
          </p:cNvPicPr>
          <p:nvPr>
            <p:ph sz="half" idx="2"/>
          </p:nvPr>
        </p:nvPicPr>
        <p:blipFill>
          <a:blip r:embed="rId3"/>
          <a:stretch>
            <a:fillRect/>
          </a:stretch>
        </p:blipFill>
        <p:spPr>
          <a:xfrm rot="16200000">
            <a:off x="5102225" y="596900"/>
            <a:ext cx="1089025" cy="1090930"/>
          </a:xfrm>
          <a:prstGeom prst="rect">
            <a:avLst/>
          </a:prstGeom>
        </p:spPr>
      </p:pic>
      <p:sp>
        <p:nvSpPr>
          <p:cNvPr id="6" name="Text Box 5"/>
          <p:cNvSpPr txBox="1"/>
          <p:nvPr/>
        </p:nvSpPr>
        <p:spPr>
          <a:xfrm>
            <a:off x="681355" y="2204085"/>
            <a:ext cx="5593080" cy="2308324"/>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Siekiant didinti LJKKA žinomumą bei stiprinti asociacijos kaip sektoriaus lyderės įvaizdį, 2022 m. surengtos 2 spaudos konferencijos, kurių metu žiniasklaidos atstovai supažindinti su LJKKA aktualijomis bei jūrinio verslo sektoriaus rezultatais</a:t>
            </a:r>
            <a:r>
              <a:rPr lang="lt-LT" sz="1200">
                <a:solidFill>
                  <a:srgbClr val="434343"/>
                </a:solidFill>
                <a:latin typeface="Saira SemiCondensed" panose="00000506000000000000" charset="0"/>
                <a:cs typeface="Saira SemiCondensed" panose="00000506000000000000" charset="0"/>
              </a:rPr>
              <a:t>. </a:t>
            </a:r>
          </a:p>
          <a:p>
            <a:pPr algn="just"/>
            <a:endParaRPr lang="lt-LT" sz="1200" dirty="0">
              <a:solidFill>
                <a:srgbClr val="434343"/>
              </a:solidFill>
              <a:latin typeface="Saira SemiCondensed" panose="00000506000000000000" charset="0"/>
              <a:cs typeface="Saira SemiCondensed" panose="00000506000000000000" charset="0"/>
            </a:endParaRPr>
          </a:p>
          <a:p>
            <a:pPr algn="just"/>
            <a:r>
              <a:rPr lang="lt-LT" sz="1200" dirty="0">
                <a:solidFill>
                  <a:srgbClr val="434343"/>
                </a:solidFill>
                <a:latin typeface="Saira SemiCondensed" panose="00000506000000000000" charset="0"/>
                <a:cs typeface="Saira SemiCondensed" panose="00000506000000000000" charset="0"/>
              </a:rPr>
              <a:t>Surengtose spaudos konferencijose savo įžvalgomis dalinosi svečiai-ekspertai: LKAB „Klaipėdos Smeltė“ generalinis direktorius Rimantas Juška, UAB Centrinio Klaipėdos terminalo generalinis direktorius Karolis Grigalauskas.</a:t>
            </a:r>
          </a:p>
          <a:p>
            <a:pPr algn="just"/>
            <a:endParaRPr lang="lt-LT" sz="1200" dirty="0">
              <a:solidFill>
                <a:srgbClr val="434343"/>
              </a:solidFill>
              <a:latin typeface="Saira SemiCondensed" panose="00000506000000000000" charset="0"/>
              <a:cs typeface="Saira SemiCondensed" panose="00000506000000000000" charset="0"/>
            </a:endParaRPr>
          </a:p>
          <a:p>
            <a:pPr algn="just"/>
            <a:r>
              <a:rPr lang="lt-LT" sz="1200" dirty="0">
                <a:solidFill>
                  <a:srgbClr val="434343"/>
                </a:solidFill>
                <a:latin typeface="Saira SemiCondensed" panose="00000506000000000000" charset="0"/>
                <a:cs typeface="Saira SemiCondensed" panose="00000506000000000000" charset="0"/>
              </a:rPr>
              <a:t>LJKKA pateikta informacija dalijosi didžiausios Lietuvos žiniasklaidos priemonės:  BNS, LRT, LNK televizija, TV3 televizija, „Lietuvos ryto“ televizija, „Verslo žinios“, naujienų portalai „</a:t>
            </a:r>
            <a:r>
              <a:rPr lang="lt-LT" sz="1200" dirty="0" err="1">
                <a:solidFill>
                  <a:srgbClr val="434343"/>
                </a:solidFill>
                <a:latin typeface="Saira SemiCondensed" panose="00000506000000000000" charset="0"/>
                <a:cs typeface="Saira SemiCondensed" panose="00000506000000000000" charset="0"/>
              </a:rPr>
              <a:t>Delfi</a:t>
            </a:r>
            <a:r>
              <a:rPr lang="lt-LT" sz="1200" dirty="0">
                <a:solidFill>
                  <a:srgbClr val="434343"/>
                </a:solidFill>
                <a:latin typeface="Saira SemiCondensed" panose="00000506000000000000" charset="0"/>
                <a:cs typeface="Saira SemiCondensed" panose="00000506000000000000" charset="0"/>
              </a:rPr>
              <a:t>“, „15 min.“, „</a:t>
            </a:r>
            <a:r>
              <a:rPr lang="lt-LT" sz="1200" dirty="0" err="1">
                <a:solidFill>
                  <a:srgbClr val="434343"/>
                </a:solidFill>
                <a:latin typeface="Saira SemiCondensed" panose="00000506000000000000" charset="0"/>
                <a:cs typeface="Saira SemiCondensed" panose="00000506000000000000" charset="0"/>
              </a:rPr>
              <a:t>alfa.lt</a:t>
            </a:r>
            <a:r>
              <a:rPr lang="lt-LT" sz="1200" dirty="0">
                <a:solidFill>
                  <a:srgbClr val="434343"/>
                </a:solidFill>
                <a:latin typeface="Saira SemiCondensed" panose="00000506000000000000" charset="0"/>
                <a:cs typeface="Saira SemiCondensed" panose="00000506000000000000" charset="0"/>
              </a:rPr>
              <a:t>“, „Atvira Klaipėda“, dienraščiai „Vakarų ekspresas“, „Klaipėda“, radijo stotis „</a:t>
            </a:r>
            <a:r>
              <a:rPr lang="lt-LT" sz="1200" dirty="0" err="1">
                <a:solidFill>
                  <a:srgbClr val="434343"/>
                </a:solidFill>
                <a:latin typeface="Saira SemiCondensed" panose="00000506000000000000" charset="0"/>
                <a:cs typeface="Saira SemiCondensed" panose="00000506000000000000" charset="0"/>
              </a:rPr>
              <a:t>Laluna</a:t>
            </a:r>
            <a:r>
              <a:rPr lang="lt-LT" sz="1200" dirty="0">
                <a:solidFill>
                  <a:srgbClr val="434343"/>
                </a:solidFill>
                <a:latin typeface="Saira SemiCondensed" panose="00000506000000000000" charset="0"/>
                <a:cs typeface="Saira SemiCondensed" panose="00000506000000000000" charset="0"/>
              </a:rPr>
              <a:t>“   ir kt.</a:t>
            </a:r>
            <a:endParaRPr lang="en-US" sz="1200" dirty="0">
              <a:solidFill>
                <a:srgbClr val="434343"/>
              </a:solidFill>
              <a:latin typeface="Saira SemiCondensed" panose="00000506000000000000" charset="0"/>
              <a:cs typeface="Saira SemiCondensed" panose="00000506000000000000" charset="0"/>
            </a:endParaRPr>
          </a:p>
        </p:txBody>
      </p:sp>
      <p:pic>
        <p:nvPicPr>
          <p:cNvPr id="7" name="Paveikslėlis 6">
            <a:extLst>
              <a:ext uri="{FF2B5EF4-FFF2-40B4-BE49-F238E27FC236}">
                <a16:creationId xmlns:a16="http://schemas.microsoft.com/office/drawing/2014/main" id="{D5D8FC22-E76D-E246-7AED-F6E1B0BA1762}"/>
              </a:ext>
            </a:extLst>
          </p:cNvPr>
          <p:cNvPicPr>
            <a:picLocks noChangeAspect="1"/>
          </p:cNvPicPr>
          <p:nvPr/>
        </p:nvPicPr>
        <p:blipFill>
          <a:blip r:embed="rId4"/>
          <a:stretch>
            <a:fillRect/>
          </a:stretch>
        </p:blipFill>
        <p:spPr>
          <a:xfrm>
            <a:off x="0" y="4964285"/>
            <a:ext cx="6858000" cy="38576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81355" y="677545"/>
            <a:ext cx="4351655" cy="368300"/>
          </a:xfrm>
          <a:prstGeom prst="rect">
            <a:avLst/>
          </a:prstGeom>
          <a:noFill/>
        </p:spPr>
        <p:txBody>
          <a:bodyPr wrap="square" rtlCol="0">
            <a:spAutoFit/>
          </a:bodyPr>
          <a:lstStyle/>
          <a:p>
            <a:r>
              <a:rPr lang="lt-LT" altLang="en-US" cap="all" dirty="0">
                <a:solidFill>
                  <a:srgbClr val="434343"/>
                </a:solidFill>
                <a:latin typeface="Saira SemiCondensed SemiCond" panose="00000806000000000000" charset="0"/>
                <a:cs typeface="Saira SemiCondensed SemiCond" panose="00000806000000000000" charset="0"/>
              </a:rPr>
              <a:t>SOCIALINIAI TINKLAI:</a:t>
            </a:r>
          </a:p>
        </p:txBody>
      </p:sp>
      <p:sp>
        <p:nvSpPr>
          <p:cNvPr id="8" name="Text Box 7"/>
          <p:cNvSpPr txBox="1"/>
          <p:nvPr/>
        </p:nvSpPr>
        <p:spPr>
          <a:xfrm>
            <a:off x="1750695" y="1517015"/>
            <a:ext cx="1323340" cy="460375"/>
          </a:xfrm>
          <a:prstGeom prst="rect">
            <a:avLst/>
          </a:prstGeom>
          <a:noFill/>
        </p:spPr>
        <p:txBody>
          <a:bodyPr wrap="square" rtlCol="0">
            <a:spAutoFit/>
          </a:bodyPr>
          <a:lstStyle/>
          <a:p>
            <a:pPr algn="ctr"/>
            <a:r>
              <a:rPr lang="lt-LT" sz="1200" dirty="0">
                <a:solidFill>
                  <a:srgbClr val="434343"/>
                </a:solidFill>
                <a:latin typeface="Saira SemiCondensed" panose="00000506000000000000" charset="0"/>
                <a:cs typeface="Saira SemiCondensed" panose="00000506000000000000" charset="0"/>
              </a:rPr>
              <a:t>Nuo</a:t>
            </a:r>
            <a:r>
              <a:rPr lang="lt-LT" sz="1200" b="1" dirty="0">
                <a:solidFill>
                  <a:srgbClr val="434343"/>
                </a:solidFill>
                <a:latin typeface="Saira SemiCondensed" panose="00000506000000000000" charset="0"/>
                <a:cs typeface="Saira SemiCondensed" panose="00000506000000000000" charset="0"/>
              </a:rPr>
              <a:t> 488</a:t>
            </a:r>
            <a:r>
              <a:rPr lang="lt-LT" sz="1200" dirty="0">
                <a:solidFill>
                  <a:srgbClr val="434343"/>
                </a:solidFill>
                <a:latin typeface="Saira SemiCondensed" panose="00000506000000000000" charset="0"/>
                <a:cs typeface="Saira SemiCondensed" panose="00000506000000000000" charset="0"/>
              </a:rPr>
              <a:t> sekėjų </a:t>
            </a:r>
          </a:p>
          <a:p>
            <a:pPr algn="ctr"/>
            <a:r>
              <a:rPr lang="lt-LT" sz="1200" dirty="0">
                <a:solidFill>
                  <a:srgbClr val="434343"/>
                </a:solidFill>
                <a:latin typeface="Saira SemiCondensed" panose="00000506000000000000" charset="0"/>
                <a:cs typeface="Saira SemiCondensed" panose="00000506000000000000" charset="0"/>
              </a:rPr>
              <a:t>Iki </a:t>
            </a:r>
            <a:r>
              <a:rPr lang="lt-LT" sz="1200" b="1" dirty="0">
                <a:solidFill>
                  <a:srgbClr val="434343"/>
                </a:solidFill>
                <a:latin typeface="Saira SemiCondensed" panose="00000506000000000000" charset="0"/>
                <a:cs typeface="Saira SemiCondensed" panose="00000506000000000000" charset="0"/>
              </a:rPr>
              <a:t>529</a:t>
            </a:r>
            <a:r>
              <a:rPr lang="lt-LT" sz="1200" dirty="0">
                <a:solidFill>
                  <a:srgbClr val="434343"/>
                </a:solidFill>
                <a:latin typeface="Saira SemiCondensed" panose="00000506000000000000" charset="0"/>
                <a:cs typeface="Saira SemiCondensed" panose="00000506000000000000" charset="0"/>
              </a:rPr>
              <a:t> sekėjų</a:t>
            </a:r>
          </a:p>
        </p:txBody>
      </p:sp>
      <p:sp>
        <p:nvSpPr>
          <p:cNvPr id="9" name="Text Box 8"/>
          <p:cNvSpPr txBox="1"/>
          <p:nvPr/>
        </p:nvSpPr>
        <p:spPr>
          <a:xfrm>
            <a:off x="3124200" y="1517015"/>
            <a:ext cx="2355850" cy="460375"/>
          </a:xfrm>
          <a:prstGeom prst="rect">
            <a:avLst/>
          </a:prstGeom>
          <a:noFill/>
        </p:spPr>
        <p:txBody>
          <a:bodyPr wrap="square" rtlCol="0">
            <a:spAutoFit/>
          </a:bodyPr>
          <a:lstStyle/>
          <a:p>
            <a:pPr algn="ctr"/>
            <a:r>
              <a:rPr lang="lt-LT" sz="1200" b="1" dirty="0">
                <a:solidFill>
                  <a:srgbClr val="434343"/>
                </a:solidFill>
                <a:latin typeface="Saira SemiCondensed" panose="00000506000000000000" charset="0"/>
                <a:cs typeface="Saira SemiCondensed" panose="00000506000000000000" charset="0"/>
              </a:rPr>
              <a:t>68</a:t>
            </a:r>
            <a:r>
              <a:rPr lang="lt-LT" sz="1200" dirty="0">
                <a:solidFill>
                  <a:srgbClr val="434343"/>
                </a:solidFill>
                <a:latin typeface="Saira SemiCondensed" panose="00000506000000000000" charset="0"/>
                <a:cs typeface="Saira SemiCondensed" panose="00000506000000000000" charset="0"/>
              </a:rPr>
              <a:t> įrašai</a:t>
            </a:r>
            <a:r>
              <a:rPr lang="lt-LT" altLang="en-US" sz="1200" dirty="0">
                <a:solidFill>
                  <a:srgbClr val="434343"/>
                </a:solidFill>
                <a:latin typeface="Saira SemiCondensed" panose="00000506000000000000" charset="0"/>
                <a:cs typeface="Saira SemiCondensed" panose="00000506000000000000" charset="0"/>
              </a:rPr>
              <a:t> per metus </a:t>
            </a:r>
            <a:r>
              <a:rPr lang="lt-LT" sz="1200" dirty="0">
                <a:solidFill>
                  <a:srgbClr val="434343"/>
                </a:solidFill>
                <a:latin typeface="Saira SemiCondensed" panose="00000506000000000000" charset="0"/>
                <a:cs typeface="Saira SemiCondensed" panose="00000506000000000000" charset="0"/>
              </a:rPr>
              <a:t> </a:t>
            </a:r>
          </a:p>
          <a:p>
            <a:pPr algn="ctr"/>
            <a:r>
              <a:rPr lang="lt-LT" sz="1200" dirty="0">
                <a:solidFill>
                  <a:srgbClr val="434343"/>
                </a:solidFill>
                <a:latin typeface="Saira SemiCondensed" panose="00000506000000000000" charset="0"/>
                <a:cs typeface="Saira SemiCondensed" panose="00000506000000000000" charset="0"/>
                <a:sym typeface="+mn-ea"/>
              </a:rPr>
              <a:t>vidutiniškai </a:t>
            </a:r>
            <a:r>
              <a:rPr lang="lt-LT" sz="1200" b="1" dirty="0">
                <a:solidFill>
                  <a:srgbClr val="434343"/>
                </a:solidFill>
                <a:latin typeface="Saira SemiCondensed" panose="00000506000000000000" charset="0"/>
                <a:cs typeface="Saira SemiCondensed" panose="00000506000000000000" charset="0"/>
                <a:sym typeface="+mn-ea"/>
              </a:rPr>
              <a:t>5</a:t>
            </a:r>
            <a:r>
              <a:rPr lang="lt-LT" sz="1200" dirty="0">
                <a:solidFill>
                  <a:srgbClr val="434343"/>
                </a:solidFill>
                <a:latin typeface="Saira SemiCondensed" panose="00000506000000000000" charset="0"/>
                <a:cs typeface="Saira SemiCondensed" panose="00000506000000000000" charset="0"/>
              </a:rPr>
              <a:t> įrašai</a:t>
            </a:r>
            <a:r>
              <a:rPr lang="lt-LT" altLang="en-US" sz="1200" dirty="0">
                <a:solidFill>
                  <a:srgbClr val="434343"/>
                </a:solidFill>
                <a:latin typeface="Saira SemiCondensed" panose="00000506000000000000" charset="0"/>
                <a:cs typeface="Saira SemiCondensed" panose="00000506000000000000" charset="0"/>
              </a:rPr>
              <a:t> </a:t>
            </a:r>
            <a:r>
              <a:rPr lang="lt-LT" sz="1200" dirty="0">
                <a:solidFill>
                  <a:srgbClr val="434343"/>
                </a:solidFill>
                <a:latin typeface="Saira SemiCondensed" panose="00000506000000000000" charset="0"/>
                <a:cs typeface="Saira SemiCondensed" panose="00000506000000000000" charset="0"/>
              </a:rPr>
              <a:t>per mėnesį</a:t>
            </a:r>
          </a:p>
        </p:txBody>
      </p:sp>
      <p:sp>
        <p:nvSpPr>
          <p:cNvPr id="10" name="Text Box 9"/>
          <p:cNvSpPr txBox="1"/>
          <p:nvPr/>
        </p:nvSpPr>
        <p:spPr>
          <a:xfrm>
            <a:off x="758190" y="2432685"/>
            <a:ext cx="3862705" cy="275590"/>
          </a:xfrm>
          <a:prstGeom prst="rect">
            <a:avLst/>
          </a:prstGeom>
          <a:noFill/>
        </p:spPr>
        <p:txBody>
          <a:bodyPr wrap="square" rtlCol="0">
            <a:spAutoFit/>
          </a:bodyPr>
          <a:lstStyle/>
          <a:p>
            <a:pPr algn="l"/>
            <a:r>
              <a:rPr lang="lt-LT" sz="1200" dirty="0">
                <a:solidFill>
                  <a:srgbClr val="434343"/>
                </a:solidFill>
                <a:latin typeface="Saira SemiCondensed" panose="00000506000000000000" charset="0"/>
                <a:cs typeface="Saira SemiCondensed" panose="00000506000000000000" charset="0"/>
              </a:rPr>
              <a:t>LJKKA paskyra </a:t>
            </a:r>
            <a:r>
              <a:rPr lang="lt-LT" sz="1200" dirty="0" err="1">
                <a:solidFill>
                  <a:srgbClr val="434343"/>
                </a:solidFill>
                <a:latin typeface="Saira SemiCondensed" panose="00000506000000000000" charset="0"/>
                <a:cs typeface="Saira SemiCondensed" panose="00000506000000000000" charset="0"/>
              </a:rPr>
              <a:t>Linkedin</a:t>
            </a:r>
            <a:r>
              <a:rPr lang="lt-LT" sz="1200" dirty="0">
                <a:solidFill>
                  <a:srgbClr val="434343"/>
                </a:solidFill>
                <a:latin typeface="Saira SemiCondensed" panose="00000506000000000000" charset="0"/>
                <a:cs typeface="Saira SemiCondensed" panose="00000506000000000000" charset="0"/>
              </a:rPr>
              <a:t>:</a:t>
            </a:r>
            <a:endParaRPr lang="lt-LT" altLang="en-US" sz="1200" dirty="0">
              <a:solidFill>
                <a:srgbClr val="434343"/>
              </a:solidFill>
              <a:latin typeface="Saira SemiCondensed" panose="00000506000000000000" charset="0"/>
              <a:cs typeface="Saira SemiCondensed" panose="00000506000000000000" charset="0"/>
            </a:endParaRPr>
          </a:p>
        </p:txBody>
      </p:sp>
      <p:cxnSp>
        <p:nvCxnSpPr>
          <p:cNvPr id="203" name="Straight Arrow Connector 200"/>
          <p:cNvCxnSpPr/>
          <p:nvPr/>
        </p:nvCxnSpPr>
        <p:spPr>
          <a:xfrm flipV="1">
            <a:off x="1444625" y="2890837"/>
            <a:ext cx="0" cy="457200"/>
          </a:xfrm>
          <a:prstGeom prst="straightConnector1">
            <a:avLst/>
          </a:prstGeom>
          <a:noFill/>
          <a:ln w="57150" cap="flat" cmpd="sng" algn="ctr">
            <a:solidFill>
              <a:srgbClr val="538CCA"/>
            </a:solidFill>
            <a:prstDash val="solid"/>
            <a:miter lim="800000"/>
            <a:tailEnd type="triangle"/>
          </a:ln>
          <a:effectLst/>
        </p:spPr>
      </p:cxnSp>
      <p:sp>
        <p:nvSpPr>
          <p:cNvPr id="11" name="Text Box 10"/>
          <p:cNvSpPr txBox="1"/>
          <p:nvPr/>
        </p:nvSpPr>
        <p:spPr>
          <a:xfrm>
            <a:off x="1750695" y="2890520"/>
            <a:ext cx="1323340" cy="460375"/>
          </a:xfrm>
          <a:prstGeom prst="rect">
            <a:avLst/>
          </a:prstGeom>
          <a:noFill/>
        </p:spPr>
        <p:txBody>
          <a:bodyPr wrap="square" rtlCol="0">
            <a:spAutoFit/>
          </a:bodyPr>
          <a:lstStyle/>
          <a:p>
            <a:pPr algn="ctr"/>
            <a:r>
              <a:rPr lang="lt-LT" sz="1200" dirty="0">
                <a:solidFill>
                  <a:srgbClr val="434343"/>
                </a:solidFill>
                <a:latin typeface="Saira SemiCondensed" panose="00000506000000000000" charset="0"/>
                <a:cs typeface="Saira SemiCondensed" panose="00000506000000000000" charset="0"/>
              </a:rPr>
              <a:t>Nuo </a:t>
            </a:r>
            <a:r>
              <a:rPr lang="lt-LT" sz="1200" b="1" dirty="0">
                <a:solidFill>
                  <a:srgbClr val="434343"/>
                </a:solidFill>
                <a:latin typeface="Saira SemiCondensed" panose="00000506000000000000" charset="0"/>
                <a:cs typeface="Saira SemiCondensed" panose="00000506000000000000" charset="0"/>
              </a:rPr>
              <a:t>640</a:t>
            </a:r>
            <a:r>
              <a:rPr lang="lt-LT" sz="1200" dirty="0">
                <a:solidFill>
                  <a:srgbClr val="434343"/>
                </a:solidFill>
                <a:latin typeface="Saira SemiCondensed" panose="00000506000000000000" charset="0"/>
                <a:cs typeface="Saira SemiCondensed" panose="00000506000000000000" charset="0"/>
              </a:rPr>
              <a:t> sekėjų </a:t>
            </a:r>
          </a:p>
          <a:p>
            <a:pPr algn="ctr"/>
            <a:r>
              <a:rPr lang="lt-LT" sz="1200" dirty="0">
                <a:solidFill>
                  <a:srgbClr val="434343"/>
                </a:solidFill>
                <a:latin typeface="Saira SemiCondensed" panose="00000506000000000000" charset="0"/>
                <a:cs typeface="Saira SemiCondensed" panose="00000506000000000000" charset="0"/>
              </a:rPr>
              <a:t>Iki </a:t>
            </a:r>
            <a:r>
              <a:rPr lang="lt-LT" sz="1200" b="1" dirty="0">
                <a:solidFill>
                  <a:srgbClr val="434343"/>
                </a:solidFill>
                <a:latin typeface="Saira SemiCondensed" panose="00000506000000000000" charset="0"/>
                <a:cs typeface="Saira SemiCondensed" panose="00000506000000000000" charset="0"/>
              </a:rPr>
              <a:t>867</a:t>
            </a:r>
            <a:r>
              <a:rPr lang="lt-LT" sz="1200" dirty="0">
                <a:solidFill>
                  <a:srgbClr val="434343"/>
                </a:solidFill>
                <a:latin typeface="Saira SemiCondensed" panose="00000506000000000000" charset="0"/>
                <a:cs typeface="Saira SemiCondensed" panose="00000506000000000000" charset="0"/>
              </a:rPr>
              <a:t> sekėjų</a:t>
            </a:r>
          </a:p>
        </p:txBody>
      </p:sp>
      <p:sp>
        <p:nvSpPr>
          <p:cNvPr id="12" name="Text Box 11"/>
          <p:cNvSpPr txBox="1"/>
          <p:nvPr/>
        </p:nvSpPr>
        <p:spPr>
          <a:xfrm>
            <a:off x="3124200" y="2890520"/>
            <a:ext cx="2143760" cy="460375"/>
          </a:xfrm>
          <a:prstGeom prst="rect">
            <a:avLst/>
          </a:prstGeom>
          <a:noFill/>
        </p:spPr>
        <p:txBody>
          <a:bodyPr wrap="square" rtlCol="0">
            <a:spAutoFit/>
          </a:bodyPr>
          <a:lstStyle/>
          <a:p>
            <a:pPr algn="ctr"/>
            <a:r>
              <a:rPr lang="lt-LT" sz="1200" b="1">
                <a:solidFill>
                  <a:srgbClr val="434343"/>
                </a:solidFill>
                <a:latin typeface="Saira SemiCondensed" panose="00000506000000000000" charset="0"/>
                <a:cs typeface="Saira SemiCondensed" panose="00000506000000000000" charset="0"/>
              </a:rPr>
              <a:t>69</a:t>
            </a:r>
            <a:r>
              <a:rPr lang="lt-LT" sz="1200">
                <a:solidFill>
                  <a:srgbClr val="434343"/>
                </a:solidFill>
                <a:latin typeface="Saira SemiCondensed" panose="00000506000000000000" charset="0"/>
                <a:cs typeface="Saira SemiCondensed" panose="00000506000000000000" charset="0"/>
              </a:rPr>
              <a:t> įrašai per metus </a:t>
            </a:r>
          </a:p>
          <a:p>
            <a:pPr algn="ctr"/>
            <a:r>
              <a:rPr lang="lt-LT" sz="1200">
                <a:solidFill>
                  <a:srgbClr val="434343"/>
                </a:solidFill>
                <a:latin typeface="Saira SemiCondensed" panose="00000506000000000000" charset="0"/>
                <a:cs typeface="Saira SemiCondensed" panose="00000506000000000000" charset="0"/>
                <a:sym typeface="+mn-ea"/>
              </a:rPr>
              <a:t>vidutiniškai </a:t>
            </a:r>
            <a:r>
              <a:rPr lang="lt-LT" sz="1200" b="1">
                <a:solidFill>
                  <a:srgbClr val="434343"/>
                </a:solidFill>
                <a:latin typeface="Saira SemiCondensed" panose="00000506000000000000" charset="0"/>
                <a:cs typeface="Saira SemiCondensed" panose="00000506000000000000" charset="0"/>
              </a:rPr>
              <a:t>5</a:t>
            </a:r>
            <a:r>
              <a:rPr lang="lt-LT" sz="1200">
                <a:solidFill>
                  <a:srgbClr val="434343"/>
                </a:solidFill>
                <a:latin typeface="Saira SemiCondensed" panose="00000506000000000000" charset="0"/>
                <a:cs typeface="Saira SemiCondensed" panose="00000506000000000000" charset="0"/>
              </a:rPr>
              <a:t> įrašai per mėnesį</a:t>
            </a:r>
          </a:p>
        </p:txBody>
      </p:sp>
      <p:sp>
        <p:nvSpPr>
          <p:cNvPr id="13" name="Text Box 12"/>
          <p:cNvSpPr txBox="1"/>
          <p:nvPr/>
        </p:nvSpPr>
        <p:spPr>
          <a:xfrm>
            <a:off x="758190" y="3729990"/>
            <a:ext cx="5500370" cy="460375"/>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Be įprastinės komunikacijos LJKKA Facebook ir </a:t>
            </a:r>
            <a:r>
              <a:rPr lang="lt-LT" sz="1200" dirty="0" err="1">
                <a:solidFill>
                  <a:srgbClr val="434343"/>
                </a:solidFill>
                <a:latin typeface="Saira SemiCondensed" panose="00000506000000000000" charset="0"/>
                <a:cs typeface="Saira SemiCondensed" panose="00000506000000000000" charset="0"/>
              </a:rPr>
              <a:t>Linkedin</a:t>
            </a:r>
            <a:r>
              <a:rPr lang="lt-LT" sz="1200" dirty="0">
                <a:solidFill>
                  <a:srgbClr val="434343"/>
                </a:solidFill>
                <a:latin typeface="Saira SemiCondensed" panose="00000506000000000000" charset="0"/>
                <a:cs typeface="Saira SemiCondensed" panose="00000506000000000000" charset="0"/>
              </a:rPr>
              <a:t> paskyrose, kas ketvirtį platintas LJKKA naujienlaiškis partneriams.</a:t>
            </a:r>
          </a:p>
        </p:txBody>
      </p:sp>
      <p:sp>
        <p:nvSpPr>
          <p:cNvPr id="16" name="Text Box 15"/>
          <p:cNvSpPr txBox="1"/>
          <p:nvPr/>
        </p:nvSpPr>
        <p:spPr>
          <a:xfrm>
            <a:off x="706119" y="4311468"/>
            <a:ext cx="3925570" cy="276999"/>
          </a:xfrm>
          <a:prstGeom prst="rect">
            <a:avLst/>
          </a:prstGeom>
          <a:noFill/>
        </p:spPr>
        <p:txBody>
          <a:bodyPr wrap="square" rtlCol="0">
            <a:spAutoFit/>
          </a:bodyPr>
          <a:lstStyle/>
          <a:p>
            <a:r>
              <a:rPr lang="lt-LT" altLang="en-US" sz="1200" b="1" dirty="0">
                <a:solidFill>
                  <a:srgbClr val="434343"/>
                </a:solidFill>
                <a:latin typeface="Saira SemiCondensed SemiCond" panose="00000806000000000000" charset="0"/>
                <a:cs typeface="Saira SemiCondensed SemiCond" panose="00000806000000000000" charset="0"/>
              </a:rPr>
              <a:t>Daugiausiai reakcijų sulaukę įrašai Facebook ir </a:t>
            </a:r>
            <a:r>
              <a:rPr lang="lt-LT" altLang="en-US" sz="1200" b="1" dirty="0" err="1">
                <a:solidFill>
                  <a:srgbClr val="434343"/>
                </a:solidFill>
                <a:latin typeface="Saira SemiCondensed SemiCond" panose="00000806000000000000" charset="0"/>
                <a:cs typeface="Saira SemiCondensed SemiCond" panose="00000806000000000000" charset="0"/>
              </a:rPr>
              <a:t>Linkedin</a:t>
            </a:r>
            <a:r>
              <a:rPr lang="lt-LT" altLang="en-US" sz="1200" b="1" dirty="0">
                <a:solidFill>
                  <a:srgbClr val="434343"/>
                </a:solidFill>
                <a:latin typeface="Saira SemiCondensed SemiCond" panose="00000806000000000000" charset="0"/>
                <a:cs typeface="Saira SemiCondensed SemiCond" panose="00000806000000000000" charset="0"/>
              </a:rPr>
              <a:t>:  </a:t>
            </a:r>
            <a:endParaRPr lang="lt-LT" altLang="en-US" sz="1400" b="1" cap="all" dirty="0">
              <a:solidFill>
                <a:srgbClr val="434343"/>
              </a:solidFill>
              <a:latin typeface="Saira SemiCondensed SemiCond" panose="00000806000000000000" charset="0"/>
              <a:cs typeface="Saira SemiCondensed SemiCond" panose="00000806000000000000" charset="0"/>
            </a:endParaRPr>
          </a:p>
        </p:txBody>
      </p:sp>
      <p:sp>
        <p:nvSpPr>
          <p:cNvPr id="18" name="Text Box 17"/>
          <p:cNvSpPr txBox="1"/>
          <p:nvPr/>
        </p:nvSpPr>
        <p:spPr>
          <a:xfrm>
            <a:off x="3924088" y="8244296"/>
            <a:ext cx="1810204" cy="1538883"/>
          </a:xfrm>
          <a:prstGeom prst="rect">
            <a:avLst/>
          </a:prstGeom>
          <a:noFill/>
        </p:spPr>
        <p:txBody>
          <a:bodyPr wrap="square" rtlCol="0">
            <a:spAutoFit/>
          </a:bodyPr>
          <a:lstStyle/>
          <a:p>
            <a:pPr algn="just"/>
            <a:r>
              <a:rPr kumimoji="0" lang="lt-LT" sz="1200" b="0" i="0" u="none" strike="noStrike" kern="1200" cap="none" spc="0" normalizeH="0" baseline="0" noProof="0" dirty="0">
                <a:ln>
                  <a:noFill/>
                </a:ln>
                <a:solidFill>
                  <a:srgbClr val="434343"/>
                </a:solidFill>
                <a:effectLst/>
                <a:uLnTx/>
                <a:uFillTx/>
                <a:latin typeface="Saira SemiCondensed" panose="00000506000000000000" charset="0"/>
                <a:ea typeface="+mn-ea"/>
                <a:cs typeface="Saira SemiCondensed" panose="00000506000000000000" charset="0"/>
              </a:rPr>
              <a:t>Tarp populiariausių </a:t>
            </a:r>
            <a:r>
              <a:rPr kumimoji="0" lang="lt-LT" sz="1200" b="0" i="0" u="none" strike="noStrike" kern="1200" cap="none" spc="0" normalizeH="0" baseline="0" noProof="0" dirty="0" err="1">
                <a:ln>
                  <a:noFill/>
                </a:ln>
                <a:solidFill>
                  <a:srgbClr val="434343"/>
                </a:solidFill>
                <a:effectLst/>
                <a:uLnTx/>
                <a:uFillTx/>
                <a:latin typeface="Saira SemiCondensed" panose="00000506000000000000" charset="0"/>
                <a:ea typeface="+mn-ea"/>
                <a:cs typeface="Saira SemiCondensed" panose="00000506000000000000" charset="0"/>
              </a:rPr>
              <a:t>Linkedin</a:t>
            </a:r>
            <a:r>
              <a:rPr kumimoji="0" lang="lt-LT" sz="1200" b="0" i="0" u="none" strike="noStrike" kern="1200" cap="none" spc="0" normalizeH="0" baseline="0" noProof="0" dirty="0">
                <a:ln>
                  <a:noFill/>
                </a:ln>
                <a:solidFill>
                  <a:srgbClr val="434343"/>
                </a:solidFill>
                <a:effectLst/>
                <a:uLnTx/>
                <a:uFillTx/>
                <a:latin typeface="Saira SemiCondensed" panose="00000506000000000000" charset="0"/>
                <a:ea typeface="+mn-ea"/>
                <a:cs typeface="Saira SemiCondensed" panose="00000506000000000000" charset="0"/>
              </a:rPr>
              <a:t> įrašų – žinutė apie</a:t>
            </a:r>
            <a:r>
              <a:rPr kumimoji="0" lang="en-US" sz="1200" b="0" i="0" u="none" strike="noStrike" kern="1200" cap="none" spc="0" normalizeH="0" baseline="0" noProof="0" dirty="0">
                <a:ln>
                  <a:noFill/>
                </a:ln>
                <a:solidFill>
                  <a:srgbClr val="434343"/>
                </a:solidFill>
                <a:effectLst/>
                <a:uLnTx/>
                <a:uFillTx/>
                <a:latin typeface="Saira SemiCondensed" panose="00000506000000000000" charset="0"/>
                <a:ea typeface="+mn-ea"/>
                <a:cs typeface="Saira SemiCondensed" panose="00000506000000000000" charset="0"/>
              </a:rPr>
              <a:t> </a:t>
            </a:r>
            <a:r>
              <a:rPr kumimoji="0" lang="lt-LT" sz="1200" b="0" i="0" u="none" strike="noStrike" kern="1200" cap="none" spc="0" normalizeH="0" baseline="0" noProof="0" dirty="0">
                <a:ln>
                  <a:noFill/>
                </a:ln>
                <a:solidFill>
                  <a:srgbClr val="434343"/>
                </a:solidFill>
                <a:effectLst/>
                <a:uLnTx/>
                <a:uFillTx/>
                <a:latin typeface="Saira SemiCondensed" panose="00000506000000000000" charset="0"/>
                <a:ea typeface="+mn-ea"/>
                <a:cs typeface="Saira SemiCondensed" panose="00000506000000000000" charset="0"/>
              </a:rPr>
              <a:t>LJKKA gretas papildžiusius tris naujus asocijuotus narius. </a:t>
            </a:r>
            <a:endParaRPr kumimoji="0" lang="en-US" sz="1200" b="0" i="0" u="none" strike="noStrike" kern="1200" cap="none" spc="0" normalizeH="0" baseline="0" noProof="0" dirty="0">
              <a:ln>
                <a:noFill/>
              </a:ln>
              <a:solidFill>
                <a:srgbClr val="434343"/>
              </a:solidFill>
              <a:effectLst/>
              <a:uLnTx/>
              <a:uFillTx/>
              <a:latin typeface="Saira SemiCondensed" panose="00000506000000000000" charset="0"/>
              <a:ea typeface="+mn-ea"/>
              <a:cs typeface="Saira SemiCondensed" panose="00000506000000000000" charset="0"/>
            </a:endParaRPr>
          </a:p>
          <a:p>
            <a:pPr algn="just"/>
            <a:endParaRPr kumimoji="0" lang="en-US" sz="1000" b="0" i="0" u="none" strike="noStrike" kern="1200" cap="none" spc="0" normalizeH="0" baseline="0" noProof="0" dirty="0">
              <a:ln>
                <a:noFill/>
              </a:ln>
              <a:solidFill>
                <a:srgbClr val="434343"/>
              </a:solidFill>
              <a:effectLst/>
              <a:uLnTx/>
              <a:uFillTx/>
              <a:latin typeface="Saira SemiCondensed" panose="00000506000000000000" charset="0"/>
              <a:ea typeface="+mn-ea"/>
              <a:cs typeface="Saira SemiCondensed" panose="00000506000000000000" charset="0"/>
            </a:endParaRPr>
          </a:p>
          <a:p>
            <a:pPr algn="just"/>
            <a:endParaRPr kumimoji="0" lang="en-US" sz="1000" b="0" i="0" u="none" strike="noStrike" kern="1200" cap="none" spc="0" normalizeH="0" baseline="0" noProof="0" dirty="0">
              <a:ln>
                <a:noFill/>
              </a:ln>
              <a:solidFill>
                <a:srgbClr val="434343"/>
              </a:solidFill>
              <a:effectLst/>
              <a:uLnTx/>
              <a:uFillTx/>
              <a:latin typeface="Saira SemiCondensed" panose="00000506000000000000" charset="0"/>
              <a:ea typeface="+mn-ea"/>
              <a:cs typeface="Saira SemiCondensed" panose="00000506000000000000" charset="0"/>
            </a:endParaRPr>
          </a:p>
          <a:p>
            <a:pPr algn="r"/>
            <a:endParaRPr lang="lt-LT" altLang="en-US" sz="1400" cap="all" dirty="0">
              <a:solidFill>
                <a:srgbClr val="434343"/>
              </a:solidFill>
              <a:latin typeface="Saira SemiCondensed SemiCond" panose="00000806000000000000" charset="0"/>
              <a:cs typeface="Saira SemiCondensed SemiCond" panose="00000806000000000000" charset="0"/>
            </a:endParaRPr>
          </a:p>
        </p:txBody>
      </p:sp>
      <p:pic>
        <p:nvPicPr>
          <p:cNvPr id="2" name="Picture 1" descr="LJKKA_veiklos atsakaita_draft-07"/>
          <p:cNvPicPr>
            <a:picLocks noChangeAspect="1"/>
          </p:cNvPicPr>
          <p:nvPr/>
        </p:nvPicPr>
        <p:blipFill>
          <a:blip r:embed="rId2"/>
          <a:stretch>
            <a:fillRect/>
          </a:stretch>
        </p:blipFill>
        <p:spPr>
          <a:xfrm>
            <a:off x="834390" y="1495425"/>
            <a:ext cx="480695" cy="483235"/>
          </a:xfrm>
          <a:prstGeom prst="rect">
            <a:avLst/>
          </a:prstGeom>
        </p:spPr>
      </p:pic>
      <p:pic>
        <p:nvPicPr>
          <p:cNvPr id="3" name="Picture 2" descr="LJKKA_veiklos atsakaita_draft-06"/>
          <p:cNvPicPr>
            <a:picLocks noChangeAspect="1"/>
          </p:cNvPicPr>
          <p:nvPr/>
        </p:nvPicPr>
        <p:blipFill>
          <a:blip r:embed="rId3"/>
          <a:stretch>
            <a:fillRect/>
          </a:stretch>
        </p:blipFill>
        <p:spPr>
          <a:xfrm>
            <a:off x="834390" y="2890520"/>
            <a:ext cx="480695" cy="483235"/>
          </a:xfrm>
          <a:prstGeom prst="rect">
            <a:avLst/>
          </a:prstGeom>
        </p:spPr>
      </p:pic>
      <p:cxnSp>
        <p:nvCxnSpPr>
          <p:cNvPr id="6" name="Straight Arrow Connector 200"/>
          <p:cNvCxnSpPr/>
          <p:nvPr/>
        </p:nvCxnSpPr>
        <p:spPr>
          <a:xfrm flipV="1">
            <a:off x="1445260" y="1508442"/>
            <a:ext cx="0" cy="457200"/>
          </a:xfrm>
          <a:prstGeom prst="straightConnector1">
            <a:avLst/>
          </a:prstGeom>
          <a:noFill/>
          <a:ln w="57150" cap="flat" cmpd="sng" algn="ctr">
            <a:solidFill>
              <a:srgbClr val="538CCA"/>
            </a:solidFill>
            <a:prstDash val="solid"/>
            <a:miter lim="800000"/>
            <a:tailEnd type="triangle"/>
          </a:ln>
          <a:effectLst/>
        </p:spPr>
      </p:cxnSp>
      <p:sp>
        <p:nvSpPr>
          <p:cNvPr id="21" name="Text Box 9"/>
          <p:cNvSpPr txBox="1"/>
          <p:nvPr/>
        </p:nvSpPr>
        <p:spPr>
          <a:xfrm>
            <a:off x="758189" y="1136968"/>
            <a:ext cx="3862705" cy="275590"/>
          </a:xfrm>
          <a:prstGeom prst="rect">
            <a:avLst/>
          </a:prstGeom>
          <a:noFill/>
        </p:spPr>
        <p:txBody>
          <a:bodyPr wrap="square" rtlCol="0">
            <a:spAutoFit/>
          </a:bodyPr>
          <a:lstStyle/>
          <a:p>
            <a:pPr algn="l"/>
            <a:r>
              <a:rPr lang="lt-LT" sz="1200">
                <a:solidFill>
                  <a:srgbClr val="434343"/>
                </a:solidFill>
                <a:latin typeface="Saira SemiCondensed" panose="00000506000000000000" charset="0"/>
                <a:cs typeface="Saira SemiCondensed" panose="00000506000000000000" charset="0"/>
              </a:rPr>
              <a:t>LJKKA paskyra Facebook:</a:t>
            </a:r>
            <a:endParaRPr lang="lt-LT" altLang="en-US" sz="1200">
              <a:solidFill>
                <a:srgbClr val="434343"/>
              </a:solidFill>
              <a:latin typeface="Saira SemiCondensed" panose="00000506000000000000" charset="0"/>
              <a:cs typeface="Saira SemiCondensed" panose="00000506000000000000" charset="0"/>
            </a:endParaRPr>
          </a:p>
        </p:txBody>
      </p:sp>
      <p:pic>
        <p:nvPicPr>
          <p:cNvPr id="23" name="Paveikslėlis 22">
            <a:extLst>
              <a:ext uri="{FF2B5EF4-FFF2-40B4-BE49-F238E27FC236}">
                <a16:creationId xmlns:a16="http://schemas.microsoft.com/office/drawing/2014/main" id="{CA15486F-D49F-8F5A-0498-32FD1E5059C6}"/>
              </a:ext>
            </a:extLst>
          </p:cNvPr>
          <p:cNvPicPr>
            <a:picLocks noChangeAspect="1"/>
          </p:cNvPicPr>
          <p:nvPr/>
        </p:nvPicPr>
        <p:blipFill>
          <a:blip r:embed="rId4"/>
          <a:stretch>
            <a:fillRect/>
          </a:stretch>
        </p:blipFill>
        <p:spPr>
          <a:xfrm>
            <a:off x="3551586" y="4678181"/>
            <a:ext cx="2555208" cy="3247775"/>
          </a:xfrm>
          <a:prstGeom prst="rect">
            <a:avLst/>
          </a:prstGeom>
        </p:spPr>
      </p:pic>
      <p:pic>
        <p:nvPicPr>
          <p:cNvPr id="25" name="Paveikslėlis 24">
            <a:extLst>
              <a:ext uri="{FF2B5EF4-FFF2-40B4-BE49-F238E27FC236}">
                <a16:creationId xmlns:a16="http://schemas.microsoft.com/office/drawing/2014/main" id="{D0E5468E-7C21-59C0-9208-B3D91A2BC015}"/>
              </a:ext>
            </a:extLst>
          </p:cNvPr>
          <p:cNvPicPr>
            <a:picLocks noChangeAspect="1"/>
          </p:cNvPicPr>
          <p:nvPr/>
        </p:nvPicPr>
        <p:blipFill>
          <a:blip r:embed="rId5"/>
          <a:stretch>
            <a:fillRect/>
          </a:stretch>
        </p:blipFill>
        <p:spPr>
          <a:xfrm>
            <a:off x="532226" y="6154544"/>
            <a:ext cx="2591974" cy="3311967"/>
          </a:xfrm>
          <a:prstGeom prst="rect">
            <a:avLst/>
          </a:prstGeom>
        </p:spPr>
      </p:pic>
      <p:sp>
        <p:nvSpPr>
          <p:cNvPr id="27" name="TextBox 26">
            <a:extLst>
              <a:ext uri="{FF2B5EF4-FFF2-40B4-BE49-F238E27FC236}">
                <a16:creationId xmlns:a16="http://schemas.microsoft.com/office/drawing/2014/main" id="{30A6CB8E-DF7D-4FE3-FBE3-FFDAD773BEF9}"/>
              </a:ext>
            </a:extLst>
          </p:cNvPr>
          <p:cNvSpPr txBox="1"/>
          <p:nvPr/>
        </p:nvSpPr>
        <p:spPr>
          <a:xfrm>
            <a:off x="706119" y="4843187"/>
            <a:ext cx="2026195"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srgbClr val="434343"/>
                </a:solidFill>
                <a:effectLst/>
                <a:uLnTx/>
                <a:uFillTx/>
                <a:latin typeface="Saira SemiCondensed" panose="00000506000000000000" charset="0"/>
                <a:ea typeface="+mn-ea"/>
                <a:cs typeface="Saira SemiCondensed" panose="00000506000000000000" charset="0"/>
              </a:rPr>
              <a:t>Tarp populiariausių Facebook įrašų – žinutė apie LJKKA narių susitikimą su naujuoju Klaipėdos miesto meru Arvydu Vaitkumi ir vicemeru Algirdu Kamarausku. </a:t>
            </a:r>
            <a:endParaRPr kumimoji="0" lang="en-US" sz="1200" b="0" i="0" u="none" strike="noStrike" kern="1200" cap="none" spc="0" normalizeH="0" baseline="0" noProof="0" dirty="0">
              <a:ln>
                <a:noFill/>
              </a:ln>
              <a:solidFill>
                <a:srgbClr val="434343"/>
              </a:solidFill>
              <a:effectLst/>
              <a:uLnTx/>
              <a:uFillTx/>
              <a:latin typeface="Saira SemiCondensed" panose="00000506000000000000" charset="0"/>
              <a:ea typeface="+mn-ea"/>
              <a:cs typeface="Saira SemiCondensed" panose="00000506000000000000" charset="0"/>
            </a:endParaRPr>
          </a:p>
        </p:txBody>
      </p:sp>
      <p:cxnSp>
        <p:nvCxnSpPr>
          <p:cNvPr id="28" name="Straight Arrow Connector 200">
            <a:extLst>
              <a:ext uri="{FF2B5EF4-FFF2-40B4-BE49-F238E27FC236}">
                <a16:creationId xmlns:a16="http://schemas.microsoft.com/office/drawing/2014/main" id="{93CB86C2-CE28-46CA-06AF-040012CEF100}"/>
              </a:ext>
            </a:extLst>
          </p:cNvPr>
          <p:cNvCxnSpPr>
            <a:cxnSpLocks/>
          </p:cNvCxnSpPr>
          <p:nvPr/>
        </p:nvCxnSpPr>
        <p:spPr>
          <a:xfrm>
            <a:off x="2848882" y="5775551"/>
            <a:ext cx="580118" cy="0"/>
          </a:xfrm>
          <a:prstGeom prst="straightConnector1">
            <a:avLst/>
          </a:prstGeom>
          <a:noFill/>
          <a:ln w="57150" cap="flat" cmpd="sng" algn="ctr">
            <a:solidFill>
              <a:srgbClr val="538CCA"/>
            </a:solidFill>
            <a:prstDash val="solid"/>
            <a:miter lim="800000"/>
            <a:tailEnd type="triangle"/>
          </a:ln>
          <a:effectLst/>
        </p:spPr>
      </p:cxnSp>
      <p:cxnSp>
        <p:nvCxnSpPr>
          <p:cNvPr id="30" name="Straight Arrow Connector 200">
            <a:extLst>
              <a:ext uri="{FF2B5EF4-FFF2-40B4-BE49-F238E27FC236}">
                <a16:creationId xmlns:a16="http://schemas.microsoft.com/office/drawing/2014/main" id="{C48C76F5-F34E-136D-B978-6CBAC939F56B}"/>
              </a:ext>
            </a:extLst>
          </p:cNvPr>
          <p:cNvCxnSpPr>
            <a:cxnSpLocks/>
          </p:cNvCxnSpPr>
          <p:nvPr/>
        </p:nvCxnSpPr>
        <p:spPr>
          <a:xfrm flipH="1">
            <a:off x="3276600" y="8747351"/>
            <a:ext cx="530225" cy="0"/>
          </a:xfrm>
          <a:prstGeom prst="straightConnector1">
            <a:avLst/>
          </a:prstGeom>
          <a:noFill/>
          <a:ln w="57150" cap="flat" cmpd="sng" algn="ctr">
            <a:solidFill>
              <a:srgbClr val="538CCA"/>
            </a:solidFill>
            <a:prstDash val="solid"/>
            <a:miter lim="800000"/>
            <a:tailEnd type="triangle"/>
          </a:ln>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699770" y="598170"/>
            <a:ext cx="3498215" cy="1209562"/>
          </a:xfrm>
          <a:prstGeom prst="rect">
            <a:avLst/>
          </a:prstGeom>
          <a:noFill/>
        </p:spPr>
        <p:txBody>
          <a:bodyPr wrap="square" rtlCol="0">
            <a:spAutoFit/>
          </a:bodyPr>
          <a:lstStyle/>
          <a:p>
            <a:pPr>
              <a:lnSpc>
                <a:spcPct val="80000"/>
              </a:lnSpc>
            </a:pPr>
            <a:r>
              <a:rPr lang="lt-LT" altLang="en-US" sz="4400" cap="all">
                <a:solidFill>
                  <a:srgbClr val="434343"/>
                </a:solidFill>
                <a:uFillTx/>
                <a:latin typeface="Teko" panose="02000000000000000000" charset="0"/>
                <a:cs typeface="Teko" panose="02000000000000000000" charset="0"/>
              </a:rPr>
              <a:t>LJKKA tikslai ir uždaviniai</a:t>
            </a:r>
          </a:p>
        </p:txBody>
      </p:sp>
      <p:pic>
        <p:nvPicPr>
          <p:cNvPr id="14" name="Picture 13" descr="Prezentacija_draft2-16"/>
          <p:cNvPicPr>
            <a:picLocks noChangeAspect="1"/>
          </p:cNvPicPr>
          <p:nvPr/>
        </p:nvPicPr>
        <p:blipFill>
          <a:blip r:embed="rId2"/>
          <a:stretch>
            <a:fillRect/>
          </a:stretch>
        </p:blipFill>
        <p:spPr>
          <a:xfrm>
            <a:off x="2741930" y="1440815"/>
            <a:ext cx="102235" cy="102235"/>
          </a:xfrm>
          <a:prstGeom prst="rect">
            <a:avLst/>
          </a:prstGeom>
        </p:spPr>
      </p:pic>
      <p:pic>
        <p:nvPicPr>
          <p:cNvPr id="15" name="Content Placeholder 14" descr="Prezentacija_draft2-18"/>
          <p:cNvPicPr>
            <a:picLocks noGrp="1" noChangeAspect="1"/>
          </p:cNvPicPr>
          <p:nvPr>
            <p:ph sz="half" idx="2"/>
          </p:nvPr>
        </p:nvPicPr>
        <p:blipFill>
          <a:blip r:embed="rId3"/>
          <a:stretch>
            <a:fillRect/>
          </a:stretch>
        </p:blipFill>
        <p:spPr>
          <a:xfrm rot="16200000">
            <a:off x="4956175" y="600075"/>
            <a:ext cx="1089025" cy="1090930"/>
          </a:xfrm>
          <a:prstGeom prst="rect">
            <a:avLst/>
          </a:prstGeom>
        </p:spPr>
      </p:pic>
      <p:sp>
        <p:nvSpPr>
          <p:cNvPr id="13" name="Text Box 12"/>
          <p:cNvSpPr txBox="1"/>
          <p:nvPr/>
        </p:nvSpPr>
        <p:spPr>
          <a:xfrm>
            <a:off x="758190" y="2051050"/>
            <a:ext cx="5414010" cy="1198880"/>
          </a:xfrm>
          <a:prstGeom prst="rect">
            <a:avLst/>
          </a:prstGeom>
          <a:noFill/>
        </p:spPr>
        <p:txBody>
          <a:bodyPr wrap="square" rtlCol="0">
            <a:spAutoFit/>
          </a:bodyPr>
          <a:lstStyle/>
          <a:p>
            <a:pPr algn="just">
              <a:lnSpc>
                <a:spcPct val="100000"/>
              </a:lnSpc>
            </a:pPr>
            <a:r>
              <a:rPr lang="lt-LT" sz="1200" dirty="0">
                <a:solidFill>
                  <a:srgbClr val="434343"/>
                </a:solidFill>
                <a:latin typeface="Saira SemiCondensed" panose="00000506000000000000" charset="0"/>
                <a:cs typeface="Saira SemiCondensed" panose="00000506000000000000" charset="0"/>
              </a:rPr>
              <a:t>Atstovaujame asociacijos narių interesus, siekiame užtikrinti palankias sąlygas uosto industrijai. Sprendžiame uosto veiklos ir plėtros klausimus, glaudžiai bendradarbiaudami su valstybės ir vietos valdžios institucijomis. Kartu su savo nariais einame Žaliojo kurso kryptimi, dalyvaujame įgyvendinant projektus, kurie padeda plėtoti išmanų ir aplinkai draugišką uostą, gerinti aplinkos kokybę, mažinti energetinių išteklių sunaudojimą.</a:t>
            </a:r>
          </a:p>
        </p:txBody>
      </p:sp>
      <p:sp>
        <p:nvSpPr>
          <p:cNvPr id="4" name="Text Box 3"/>
          <p:cNvSpPr txBox="1"/>
          <p:nvPr/>
        </p:nvSpPr>
        <p:spPr>
          <a:xfrm>
            <a:off x="758190" y="3806190"/>
            <a:ext cx="4351655" cy="368300"/>
          </a:xfrm>
          <a:prstGeom prst="rect">
            <a:avLst/>
          </a:prstGeom>
          <a:noFill/>
        </p:spPr>
        <p:txBody>
          <a:bodyPr wrap="square" rtlCol="0">
            <a:spAutoFit/>
          </a:bodyPr>
          <a:lstStyle/>
          <a:p>
            <a:r>
              <a:rPr lang="lt-LT" altLang="en-US" cap="all">
                <a:solidFill>
                  <a:srgbClr val="434343"/>
                </a:solidFill>
                <a:latin typeface="Saira SemiCondensed SemiCond" panose="00000806000000000000" charset="0"/>
                <a:cs typeface="Saira SemiCondensed SemiCond" panose="00000806000000000000" charset="0"/>
              </a:rPr>
              <a:t>Išoriniai tikslai:</a:t>
            </a:r>
          </a:p>
        </p:txBody>
      </p:sp>
      <p:sp>
        <p:nvSpPr>
          <p:cNvPr id="5" name="Text Box 4"/>
          <p:cNvSpPr txBox="1"/>
          <p:nvPr/>
        </p:nvSpPr>
        <p:spPr>
          <a:xfrm>
            <a:off x="758190" y="4264025"/>
            <a:ext cx="5500370" cy="830997"/>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 Gerinti sąlygas jūriniam verslui aktyviai dalyvaujant teisėkūroje</a:t>
            </a:r>
          </a:p>
          <a:p>
            <a:pPr algn="just"/>
            <a:r>
              <a:rPr lang="lt-LT" sz="1200" dirty="0">
                <a:solidFill>
                  <a:srgbClr val="434343"/>
                </a:solidFill>
                <a:latin typeface="Saira SemiCondensed" panose="00000506000000000000" charset="0"/>
                <a:cs typeface="Saira SemiCondensed" panose="00000506000000000000" charset="0"/>
              </a:rPr>
              <a:t>- Aktyviai dalyvauti socialiniame dialoge</a:t>
            </a:r>
          </a:p>
          <a:p>
            <a:pPr algn="just"/>
            <a:r>
              <a:rPr lang="lt-LT" sz="1200" dirty="0">
                <a:solidFill>
                  <a:srgbClr val="434343"/>
                </a:solidFill>
                <a:latin typeface="Saira SemiCondensed" panose="00000506000000000000" charset="0"/>
                <a:cs typeface="Saira SemiCondensed" panose="00000506000000000000" charset="0"/>
              </a:rPr>
              <a:t>- Didinti LJKKA žinomumą</a:t>
            </a:r>
          </a:p>
          <a:p>
            <a:r>
              <a:rPr lang="lt-LT" sz="1200" dirty="0">
                <a:solidFill>
                  <a:srgbClr val="434343"/>
                </a:solidFill>
                <a:latin typeface="Saira SemiCondensed" panose="00000506000000000000" charset="0"/>
                <a:cs typeface="Saira SemiCondensed" panose="00000506000000000000" charset="0"/>
              </a:rPr>
              <a:t>- Plėtoti santykius su vietinėmis ir tarptautinėmis verslo organizacijomis </a:t>
            </a:r>
          </a:p>
        </p:txBody>
      </p:sp>
      <p:sp>
        <p:nvSpPr>
          <p:cNvPr id="6" name="Text Box 5"/>
          <p:cNvSpPr txBox="1"/>
          <p:nvPr/>
        </p:nvSpPr>
        <p:spPr>
          <a:xfrm>
            <a:off x="758190" y="5867400"/>
            <a:ext cx="4351655" cy="368300"/>
          </a:xfrm>
          <a:prstGeom prst="rect">
            <a:avLst/>
          </a:prstGeom>
          <a:noFill/>
        </p:spPr>
        <p:txBody>
          <a:bodyPr wrap="square" rtlCol="0">
            <a:spAutoFit/>
          </a:bodyPr>
          <a:lstStyle/>
          <a:p>
            <a:r>
              <a:rPr lang="lt-LT" altLang="en-US" cap="all">
                <a:solidFill>
                  <a:srgbClr val="434343"/>
                </a:solidFill>
                <a:latin typeface="Saira SemiCondensed SemiCond" panose="00000806000000000000" charset="0"/>
                <a:cs typeface="Saira SemiCondensed SemiCond" panose="00000806000000000000" charset="0"/>
              </a:rPr>
              <a:t>Vidiniai tikslai:</a:t>
            </a:r>
          </a:p>
        </p:txBody>
      </p:sp>
      <p:sp>
        <p:nvSpPr>
          <p:cNvPr id="7" name="Text Box 6"/>
          <p:cNvSpPr txBox="1"/>
          <p:nvPr/>
        </p:nvSpPr>
        <p:spPr>
          <a:xfrm>
            <a:off x="758190" y="6325235"/>
            <a:ext cx="5500370" cy="830997"/>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 Užtikrinti aktyvų ir kompetentingą LJKKA atstovavimą</a:t>
            </a:r>
          </a:p>
          <a:p>
            <a:pPr algn="just"/>
            <a:r>
              <a:rPr lang="lt-LT" sz="1200" dirty="0">
                <a:solidFill>
                  <a:srgbClr val="434343"/>
                </a:solidFill>
                <a:latin typeface="Saira SemiCondensed" panose="00000506000000000000" charset="0"/>
                <a:cs typeface="Saira SemiCondensed" panose="00000506000000000000" charset="0"/>
              </a:rPr>
              <a:t>- Aktyvinti LJKKA komitetų veiklą</a:t>
            </a:r>
          </a:p>
          <a:p>
            <a:pPr algn="just"/>
            <a:r>
              <a:rPr lang="lt-LT" sz="1200" dirty="0">
                <a:solidFill>
                  <a:srgbClr val="434343"/>
                </a:solidFill>
                <a:latin typeface="Saira SemiCondensed" panose="00000506000000000000" charset="0"/>
                <a:cs typeface="Saira SemiCondensed" panose="00000506000000000000" charset="0"/>
              </a:rPr>
              <a:t>- Skatinti aukščiausių aplinkosaugos, socialinių ir valdysenos (ESG) standartų diegimą</a:t>
            </a:r>
          </a:p>
          <a:p>
            <a:pPr algn="just"/>
            <a:r>
              <a:rPr lang="lt-LT" sz="1200" dirty="0">
                <a:solidFill>
                  <a:srgbClr val="434343"/>
                </a:solidFill>
                <a:latin typeface="Saira SemiCondensed" panose="00000506000000000000" charset="0"/>
                <a:cs typeface="Saira SemiCondensed" panose="00000506000000000000" charset="0"/>
              </a:rPr>
              <a:t>- Formuoti teigiamą Klaipėdos uosto ir krovos kompanijų įvaizdį</a:t>
            </a:r>
          </a:p>
        </p:txBody>
      </p:sp>
      <p:sp>
        <p:nvSpPr>
          <p:cNvPr id="8" name="Rectangles 7"/>
          <p:cNvSpPr/>
          <p:nvPr/>
        </p:nvSpPr>
        <p:spPr>
          <a:xfrm>
            <a:off x="910590" y="8309610"/>
            <a:ext cx="1144905" cy="1144905"/>
          </a:xfrm>
          <a:prstGeom prst="rect">
            <a:avLst/>
          </a:prstGeom>
          <a:solidFill>
            <a:srgbClr val="EB224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8CCA"/>
        </a:solidFill>
        <a:effectLst/>
      </p:bgPr>
    </p:bg>
    <p:spTree>
      <p:nvGrpSpPr>
        <p:cNvPr id="1" name=""/>
        <p:cNvGrpSpPr/>
        <p:nvPr/>
      </p:nvGrpSpPr>
      <p:grpSpPr>
        <a:xfrm>
          <a:off x="0" y="0"/>
          <a:ext cx="0" cy="0"/>
          <a:chOff x="0" y="0"/>
          <a:chExt cx="0" cy="0"/>
        </a:xfrm>
      </p:grpSpPr>
      <p:pic>
        <p:nvPicPr>
          <p:cNvPr id="8" name="Picture 7" descr="Prezentacija_draft2-13"/>
          <p:cNvPicPr>
            <a:picLocks noChangeAspect="1"/>
          </p:cNvPicPr>
          <p:nvPr/>
        </p:nvPicPr>
        <p:blipFill>
          <a:blip r:embed="rId2"/>
          <a:stretch>
            <a:fillRect/>
          </a:stretch>
        </p:blipFill>
        <p:spPr>
          <a:xfrm>
            <a:off x="866775" y="4871720"/>
            <a:ext cx="5306695" cy="4595495"/>
          </a:xfrm>
          <a:prstGeom prst="rect">
            <a:avLst/>
          </a:prstGeom>
        </p:spPr>
      </p:pic>
      <p:pic>
        <p:nvPicPr>
          <p:cNvPr id="10" name="Content Placeholder 9" descr="Prezentacija_draft2-22"/>
          <p:cNvPicPr>
            <a:picLocks noGrp="1" noChangeAspect="1"/>
          </p:cNvPicPr>
          <p:nvPr>
            <p:ph sz="half" idx="2"/>
          </p:nvPr>
        </p:nvPicPr>
        <p:blipFill>
          <a:blip r:embed="rId3"/>
          <a:stretch>
            <a:fillRect/>
          </a:stretch>
        </p:blipFill>
        <p:spPr>
          <a:xfrm>
            <a:off x="1292225" y="7317105"/>
            <a:ext cx="332740" cy="332740"/>
          </a:xfrm>
          <a:prstGeom prst="rect">
            <a:avLst/>
          </a:prstGeom>
        </p:spPr>
      </p:pic>
      <p:sp>
        <p:nvSpPr>
          <p:cNvPr id="13" name="Text Box 12"/>
          <p:cNvSpPr txBox="1"/>
          <p:nvPr/>
        </p:nvSpPr>
        <p:spPr>
          <a:xfrm>
            <a:off x="1700530" y="7221220"/>
            <a:ext cx="2747645" cy="523220"/>
          </a:xfrm>
          <a:prstGeom prst="rect">
            <a:avLst/>
          </a:prstGeom>
          <a:noFill/>
        </p:spPr>
        <p:txBody>
          <a:bodyPr wrap="square" rtlCol="0">
            <a:spAutoFit/>
          </a:bodyPr>
          <a:lstStyle/>
          <a:p>
            <a:r>
              <a:rPr lang="lt-LT" sz="1400" dirty="0">
                <a:solidFill>
                  <a:srgbClr val="434343"/>
                </a:solidFill>
                <a:latin typeface="Saira SemiCondensed" panose="00000506000000000000" charset="0"/>
                <a:cs typeface="Saira SemiCondensed" panose="00000506000000000000" charset="0"/>
              </a:rPr>
              <a:t>Nemuno g. 51, </a:t>
            </a:r>
          </a:p>
          <a:p>
            <a:r>
              <a:rPr lang="lt-LT" sz="1400" dirty="0">
                <a:solidFill>
                  <a:srgbClr val="434343"/>
                </a:solidFill>
                <a:latin typeface="Saira SemiCondensed" panose="00000506000000000000" charset="0"/>
                <a:cs typeface="Saira SemiCondensed" panose="00000506000000000000" charset="0"/>
              </a:rPr>
              <a:t>91190 Klaipėda</a:t>
            </a:r>
          </a:p>
        </p:txBody>
      </p:sp>
      <p:pic>
        <p:nvPicPr>
          <p:cNvPr id="15" name="Content Placeholder 9" descr="Z:\Dizaino skyrius\LJKKA\Priemones\ppt\jpg\Prezentacija_draft2-23.pngPrezentacija_draft2-23"/>
          <p:cNvPicPr>
            <a:picLocks noChangeAspect="1"/>
          </p:cNvPicPr>
          <p:nvPr/>
        </p:nvPicPr>
        <p:blipFill>
          <a:blip r:embed="rId4"/>
          <a:srcRect/>
          <a:stretch>
            <a:fillRect/>
          </a:stretch>
        </p:blipFill>
        <p:spPr>
          <a:xfrm>
            <a:off x="3710940" y="7316788"/>
            <a:ext cx="332740" cy="330835"/>
          </a:xfrm>
          <a:prstGeom prst="rect">
            <a:avLst/>
          </a:prstGeom>
        </p:spPr>
      </p:pic>
      <p:sp>
        <p:nvSpPr>
          <p:cNvPr id="16" name="Text Box 15"/>
          <p:cNvSpPr txBox="1"/>
          <p:nvPr/>
        </p:nvSpPr>
        <p:spPr>
          <a:xfrm>
            <a:off x="4119245" y="7328853"/>
            <a:ext cx="2747645" cy="306705"/>
          </a:xfrm>
          <a:prstGeom prst="rect">
            <a:avLst/>
          </a:prstGeom>
          <a:noFill/>
        </p:spPr>
        <p:txBody>
          <a:bodyPr wrap="square" rtlCol="0">
            <a:spAutoFit/>
          </a:bodyPr>
          <a:lstStyle/>
          <a:p>
            <a:r>
              <a:rPr lang="en-US" sz="1400" dirty="0">
                <a:solidFill>
                  <a:srgbClr val="434343"/>
                </a:solidFill>
                <a:latin typeface="Saira SemiCondensed" panose="00000506000000000000" charset="0"/>
                <a:cs typeface="Saira SemiCondensed" panose="00000506000000000000" charset="0"/>
              </a:rPr>
              <a:t>+370 </a:t>
            </a:r>
            <a:r>
              <a:rPr lang="lt-LT" sz="1400" dirty="0">
                <a:solidFill>
                  <a:srgbClr val="434343"/>
                </a:solidFill>
                <a:latin typeface="Saira SemiCondensed" panose="00000506000000000000" charset="0"/>
                <a:cs typeface="Saira SemiCondensed" panose="00000506000000000000" charset="0"/>
              </a:rPr>
              <a:t>620 76691</a:t>
            </a:r>
            <a:endParaRPr lang="en-US" sz="1400" dirty="0">
              <a:solidFill>
                <a:srgbClr val="434343"/>
              </a:solidFill>
              <a:latin typeface="Saira SemiCondensed" panose="00000506000000000000" charset="0"/>
              <a:cs typeface="Saira SemiCondensed" panose="00000506000000000000" charset="0"/>
            </a:endParaRPr>
          </a:p>
        </p:txBody>
      </p:sp>
      <p:pic>
        <p:nvPicPr>
          <p:cNvPr id="17" name="Content Placeholder 9" descr="Z:\Dizaino skyrius\LJKKA\Priemones\ppt\jpg\Prezentacija_draft2-24.pngPrezentacija_draft2-24"/>
          <p:cNvPicPr>
            <a:picLocks noChangeAspect="1"/>
          </p:cNvPicPr>
          <p:nvPr/>
        </p:nvPicPr>
        <p:blipFill>
          <a:blip r:embed="rId5"/>
          <a:srcRect/>
          <a:stretch>
            <a:fillRect/>
          </a:stretch>
        </p:blipFill>
        <p:spPr>
          <a:xfrm>
            <a:off x="1293813" y="8022590"/>
            <a:ext cx="330835" cy="332740"/>
          </a:xfrm>
          <a:prstGeom prst="rect">
            <a:avLst/>
          </a:prstGeom>
        </p:spPr>
      </p:pic>
      <p:sp>
        <p:nvSpPr>
          <p:cNvPr id="18" name="Text Box 17"/>
          <p:cNvSpPr txBox="1"/>
          <p:nvPr/>
        </p:nvSpPr>
        <p:spPr>
          <a:xfrm>
            <a:off x="1701165" y="8026400"/>
            <a:ext cx="2747645" cy="306705"/>
          </a:xfrm>
          <a:prstGeom prst="rect">
            <a:avLst/>
          </a:prstGeom>
          <a:noFill/>
        </p:spPr>
        <p:txBody>
          <a:bodyPr wrap="square" rtlCol="0">
            <a:spAutoFit/>
          </a:bodyPr>
          <a:lstStyle/>
          <a:p>
            <a:r>
              <a:rPr lang="en-US" sz="1400" dirty="0">
                <a:solidFill>
                  <a:srgbClr val="434343"/>
                </a:solidFill>
                <a:latin typeface="Saira SemiCondensed" panose="00000506000000000000" charset="0"/>
                <a:cs typeface="Saira SemiCondensed" panose="00000506000000000000" charset="0"/>
              </a:rPr>
              <a:t>info@ljkka.lt</a:t>
            </a:r>
          </a:p>
        </p:txBody>
      </p:sp>
      <p:pic>
        <p:nvPicPr>
          <p:cNvPr id="19" name="Content Placeholder 9" descr="Z:\Dizaino skyrius\LJKKA\Priemones\ppt\jpg\Prezentacija_draft2-25.pngPrezentacija_draft2-25"/>
          <p:cNvPicPr>
            <a:picLocks noChangeAspect="1"/>
          </p:cNvPicPr>
          <p:nvPr/>
        </p:nvPicPr>
        <p:blipFill>
          <a:blip r:embed="rId6"/>
          <a:srcRect/>
          <a:stretch>
            <a:fillRect/>
          </a:stretch>
        </p:blipFill>
        <p:spPr>
          <a:xfrm>
            <a:off x="3712528" y="8013065"/>
            <a:ext cx="330835" cy="332740"/>
          </a:xfrm>
          <a:prstGeom prst="rect">
            <a:avLst/>
          </a:prstGeom>
        </p:spPr>
      </p:pic>
      <p:sp>
        <p:nvSpPr>
          <p:cNvPr id="20" name="Text Box 19"/>
          <p:cNvSpPr txBox="1"/>
          <p:nvPr/>
        </p:nvSpPr>
        <p:spPr>
          <a:xfrm>
            <a:off x="4119880" y="8016875"/>
            <a:ext cx="2747645" cy="306705"/>
          </a:xfrm>
          <a:prstGeom prst="rect">
            <a:avLst/>
          </a:prstGeom>
          <a:noFill/>
        </p:spPr>
        <p:txBody>
          <a:bodyPr wrap="square" rtlCol="0">
            <a:spAutoFit/>
          </a:bodyPr>
          <a:lstStyle/>
          <a:p>
            <a:r>
              <a:rPr lang="lt-LT" altLang="en-US" sz="1400" dirty="0">
                <a:solidFill>
                  <a:srgbClr val="434343"/>
                </a:solidFill>
                <a:latin typeface="Saira SemiCondensed" panose="00000506000000000000" charset="0"/>
                <a:cs typeface="Saira SemiCondensed" panose="00000506000000000000" charset="0"/>
              </a:rPr>
              <a:t>www.ljkka.lt</a:t>
            </a:r>
          </a:p>
        </p:txBody>
      </p:sp>
      <p:sp>
        <p:nvSpPr>
          <p:cNvPr id="11" name="Text Box 10"/>
          <p:cNvSpPr txBox="1"/>
          <p:nvPr/>
        </p:nvSpPr>
        <p:spPr>
          <a:xfrm>
            <a:off x="1216025" y="6553835"/>
            <a:ext cx="4294505" cy="700405"/>
          </a:xfrm>
          <a:prstGeom prst="rect">
            <a:avLst/>
          </a:prstGeom>
          <a:noFill/>
        </p:spPr>
        <p:txBody>
          <a:bodyPr wrap="square" rtlCol="0">
            <a:spAutoFit/>
          </a:bodyPr>
          <a:lstStyle/>
          <a:p>
            <a:pPr>
              <a:lnSpc>
                <a:spcPct val="90000"/>
              </a:lnSpc>
            </a:pPr>
            <a:r>
              <a:rPr lang="lt-LT" altLang="en-US" sz="4400" dirty="0">
                <a:solidFill>
                  <a:srgbClr val="434343"/>
                </a:solidFill>
                <a:latin typeface="Teko" panose="02000000000000000000" charset="0"/>
                <a:cs typeface="Teko" panose="02000000000000000000" charset="0"/>
              </a:rPr>
              <a:t>KONTAKTAI</a:t>
            </a:r>
            <a:endParaRPr lang="lt-LT" altLang="en-US" sz="5500" dirty="0">
              <a:solidFill>
                <a:srgbClr val="434343"/>
              </a:solidFill>
              <a:latin typeface="Teko" panose="02000000000000000000" charset="0"/>
              <a:cs typeface="Teko" panose="02000000000000000000" charset="0"/>
            </a:endParaRPr>
          </a:p>
        </p:txBody>
      </p:sp>
      <p:pic>
        <p:nvPicPr>
          <p:cNvPr id="4" name="Picture 3" descr="Prezentacija_draft2-15"/>
          <p:cNvPicPr>
            <a:picLocks noChangeAspect="1"/>
          </p:cNvPicPr>
          <p:nvPr/>
        </p:nvPicPr>
        <p:blipFill>
          <a:blip r:embed="rId7"/>
          <a:stretch>
            <a:fillRect/>
          </a:stretch>
        </p:blipFill>
        <p:spPr>
          <a:xfrm>
            <a:off x="1292225" y="5485765"/>
            <a:ext cx="3086735" cy="783590"/>
          </a:xfrm>
          <a:prstGeom prst="rect">
            <a:avLst/>
          </a:prstGeom>
        </p:spPr>
      </p:pic>
      <p:pic>
        <p:nvPicPr>
          <p:cNvPr id="14" name="Content Placeholder 9" descr="Z:\Dizaino skyrius\LJKKA\Priemones\Veiklos ataskaita\png elementai\ikoneles-12.pngikoneles-12">
            <a:hlinkClick r:id="rId8"/>
          </p:cNvPr>
          <p:cNvPicPr>
            <a:picLocks noChangeAspect="1"/>
          </p:cNvPicPr>
          <p:nvPr/>
        </p:nvPicPr>
        <p:blipFill>
          <a:blip r:embed="rId9"/>
          <a:srcRect/>
          <a:stretch>
            <a:fillRect/>
          </a:stretch>
        </p:blipFill>
        <p:spPr>
          <a:xfrm>
            <a:off x="2908934" y="2405149"/>
            <a:ext cx="330835" cy="327025"/>
          </a:xfrm>
          <a:prstGeom prst="rect">
            <a:avLst/>
          </a:prstGeom>
        </p:spPr>
      </p:pic>
      <p:pic>
        <p:nvPicPr>
          <p:cNvPr id="22" name="Content Placeholder 9" descr="Z:\Dizaino skyrius\LJKKA\Priemones\Veiklos ataskaita\png elementai\ikoneles-11.pngikoneles-11">
            <a:hlinkClick r:id="rId10"/>
          </p:cNvPr>
          <p:cNvPicPr>
            <a:picLocks noChangeAspect="1"/>
          </p:cNvPicPr>
          <p:nvPr/>
        </p:nvPicPr>
        <p:blipFill>
          <a:blip r:embed="rId11"/>
          <a:srcRect/>
          <a:stretch>
            <a:fillRect/>
          </a:stretch>
        </p:blipFill>
        <p:spPr>
          <a:xfrm>
            <a:off x="3800475" y="2405150"/>
            <a:ext cx="326390" cy="327025"/>
          </a:xfrm>
          <a:prstGeom prst="rect">
            <a:avLst/>
          </a:prstGeom>
        </p:spPr>
      </p:pic>
      <p:sp>
        <p:nvSpPr>
          <p:cNvPr id="2" name="Text Box 1"/>
          <p:cNvSpPr txBox="1"/>
          <p:nvPr/>
        </p:nvSpPr>
        <p:spPr>
          <a:xfrm>
            <a:off x="1216025" y="8691880"/>
            <a:ext cx="2747645" cy="306705"/>
          </a:xfrm>
          <a:prstGeom prst="rect">
            <a:avLst/>
          </a:prstGeom>
          <a:noFill/>
        </p:spPr>
        <p:txBody>
          <a:bodyPr wrap="square" rtlCol="0">
            <a:spAutoFit/>
          </a:bodyPr>
          <a:lstStyle/>
          <a:p>
            <a:r>
              <a:rPr lang="lt-LT" altLang="en-US" sz="1400" dirty="0">
                <a:solidFill>
                  <a:srgbClr val="434343"/>
                </a:solidFill>
                <a:latin typeface="Saira SemiCondensed" panose="00000506000000000000" charset="0"/>
                <a:cs typeface="Saira SemiCondensed" panose="00000506000000000000" charset="0"/>
              </a:rPr>
              <a:t>Įmonės kodas 141833858</a:t>
            </a:r>
          </a:p>
        </p:txBody>
      </p:sp>
      <p:sp>
        <p:nvSpPr>
          <p:cNvPr id="21" name="TextBox 20">
            <a:extLst>
              <a:ext uri="{FF2B5EF4-FFF2-40B4-BE49-F238E27FC236}">
                <a16:creationId xmlns:a16="http://schemas.microsoft.com/office/drawing/2014/main" id="{A87B5304-F899-455A-86EC-898B20808F26}"/>
              </a:ext>
            </a:extLst>
          </p:cNvPr>
          <p:cNvSpPr txBox="1"/>
          <p:nvPr/>
        </p:nvSpPr>
        <p:spPr>
          <a:xfrm>
            <a:off x="1216025" y="1828748"/>
            <a:ext cx="4764252" cy="307777"/>
          </a:xfrm>
          <a:prstGeom prst="rect">
            <a:avLst/>
          </a:prstGeom>
          <a:noFill/>
        </p:spPr>
        <p:txBody>
          <a:bodyPr wrap="square">
            <a:spAutoFit/>
          </a:bodyPr>
          <a:lstStyle/>
          <a:p>
            <a:pPr indent="0" algn="ctr"/>
            <a:r>
              <a:rPr lang="en-US" sz="1400" b="1" dirty="0">
                <a:solidFill>
                  <a:schemeClr val="bg1"/>
                </a:solidFill>
                <a:latin typeface="Saira SemiCondensed SemiCond" panose="00000806000000000000" charset="0"/>
                <a:cs typeface="Saira SemiCondensed SemiCond" panose="00000806000000000000" charset="0"/>
              </a:rPr>
              <a:t>SUŽINOKITE VISAS NAUJIENAS PIRMIEJI – SEKITE MUS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9770" y="598170"/>
            <a:ext cx="2600325" cy="1173480"/>
            <a:chOff x="1102" y="942"/>
            <a:chExt cx="4095" cy="1848"/>
          </a:xfrm>
        </p:grpSpPr>
        <p:sp>
          <p:nvSpPr>
            <p:cNvPr id="11" name="Text Box 10"/>
            <p:cNvSpPr txBox="1"/>
            <p:nvPr/>
          </p:nvSpPr>
          <p:spPr>
            <a:xfrm>
              <a:off x="1102" y="942"/>
              <a:ext cx="4095" cy="1848"/>
            </a:xfrm>
            <a:prstGeom prst="rect">
              <a:avLst/>
            </a:prstGeom>
            <a:noFill/>
          </p:spPr>
          <p:txBody>
            <a:bodyPr wrap="square" rtlCol="0">
              <a:spAutoFit/>
            </a:bodyPr>
            <a:lstStyle/>
            <a:p>
              <a:pPr>
                <a:lnSpc>
                  <a:spcPct val="80000"/>
                </a:lnSpc>
              </a:pPr>
              <a:r>
                <a:rPr lang="lt-LT" altLang="en-US" sz="4400" cap="all" dirty="0">
                  <a:solidFill>
                    <a:srgbClr val="434343"/>
                  </a:solidFill>
                  <a:uFillTx/>
                  <a:latin typeface="Teko" panose="02000000000000000000" charset="0"/>
                  <a:cs typeface="Teko" panose="02000000000000000000" charset="0"/>
                </a:rPr>
                <a:t>Prezidento žodis</a:t>
              </a:r>
            </a:p>
          </p:txBody>
        </p:sp>
        <p:pic>
          <p:nvPicPr>
            <p:cNvPr id="14" name="Picture 13" descr="Prezentacija_draft2-16"/>
            <p:cNvPicPr>
              <a:picLocks noChangeAspect="1"/>
            </p:cNvPicPr>
            <p:nvPr/>
          </p:nvPicPr>
          <p:blipFill>
            <a:blip r:embed="rId2"/>
            <a:stretch>
              <a:fillRect/>
            </a:stretch>
          </p:blipFill>
          <p:spPr>
            <a:xfrm>
              <a:off x="2877" y="2269"/>
              <a:ext cx="161" cy="161"/>
            </a:xfrm>
            <a:prstGeom prst="rect">
              <a:avLst/>
            </a:prstGeom>
          </p:spPr>
        </p:pic>
      </p:grpSp>
      <p:pic>
        <p:nvPicPr>
          <p:cNvPr id="15" name="Content Placeholder 14" descr="Prezentacija_draft2-18"/>
          <p:cNvPicPr>
            <a:picLocks noGrp="1" noChangeAspect="1"/>
          </p:cNvPicPr>
          <p:nvPr>
            <p:ph sz="half" idx="2"/>
          </p:nvPr>
        </p:nvPicPr>
        <p:blipFill>
          <a:blip r:embed="rId3"/>
          <a:stretch>
            <a:fillRect/>
          </a:stretch>
        </p:blipFill>
        <p:spPr>
          <a:xfrm rot="16200000">
            <a:off x="5102225" y="596900"/>
            <a:ext cx="1089025" cy="1090930"/>
          </a:xfrm>
          <a:prstGeom prst="rect">
            <a:avLst/>
          </a:prstGeom>
        </p:spPr>
      </p:pic>
      <p:sp>
        <p:nvSpPr>
          <p:cNvPr id="6" name="Text Box 5"/>
          <p:cNvSpPr txBox="1"/>
          <p:nvPr/>
        </p:nvSpPr>
        <p:spPr>
          <a:xfrm>
            <a:off x="682942" y="1771650"/>
            <a:ext cx="5492115" cy="8086829"/>
          </a:xfrm>
          <a:prstGeom prst="rect">
            <a:avLst/>
          </a:prstGeom>
          <a:noFill/>
        </p:spPr>
        <p:txBody>
          <a:bodyPr wrap="square" rtlCol="0">
            <a:spAutoFit/>
          </a:bodyPr>
          <a:lstStyle/>
          <a:p>
            <a:pPr algn="just"/>
            <a:r>
              <a:rPr lang="lt-LT" sz="1200" b="1" dirty="0">
                <a:solidFill>
                  <a:srgbClr val="434343"/>
                </a:solidFill>
                <a:latin typeface="Saira SemiCondensed" panose="00000506000000000000" charset="0"/>
                <a:cs typeface="Saira SemiCondensed" panose="00000506000000000000" charset="0"/>
              </a:rPr>
              <a:t>Gerbiamieji,</a:t>
            </a:r>
          </a:p>
          <a:p>
            <a:pPr algn="just"/>
            <a:endParaRPr lang="lt-LT" sz="1200" dirty="0">
              <a:solidFill>
                <a:srgbClr val="434343"/>
              </a:solidFill>
              <a:latin typeface="Saira SemiCondensed" panose="00000506000000000000" charset="0"/>
              <a:cs typeface="Saira SemiCondensed" panose="00000506000000000000" charset="0"/>
            </a:endParaRPr>
          </a:p>
          <a:p>
            <a:pPr indent="354013" algn="just"/>
            <a:r>
              <a:rPr lang="lt-LT" sz="1150" dirty="0">
                <a:solidFill>
                  <a:srgbClr val="434343"/>
                </a:solidFill>
                <a:latin typeface="Saira SemiCondensed" panose="00000506000000000000" charset="0"/>
                <a:cs typeface="Saira SemiCondensed" panose="00000506000000000000" charset="0"/>
              </a:rPr>
              <a:t>Atsigręžus į praėjusius metus apima dvejopi jausmai. Viena vertus, 2023-ųjų turbūt nepavadinsime proveržio metais, nes Klaipėdos uosto krovos apyvarta ir toliau mažėjo. Kita vertus, kritimas buvo nuosaikesnis nei prognozavome, o Klaipėdos uosto krovos kompanijos ir vėl demonstravo atsparumą ir gebėjimą prisitaikyti.</a:t>
            </a:r>
          </a:p>
          <a:p>
            <a:pPr indent="354013" algn="just"/>
            <a:endParaRPr lang="lt-LT" sz="1150" dirty="0">
              <a:solidFill>
                <a:srgbClr val="434343"/>
              </a:solidFill>
              <a:latin typeface="Saira SemiCondensed" panose="00000506000000000000" charset="0"/>
              <a:cs typeface="Saira SemiCondensed" panose="00000506000000000000" charset="0"/>
            </a:endParaRPr>
          </a:p>
          <a:p>
            <a:pPr indent="354013" algn="just"/>
            <a:r>
              <a:rPr lang="lt-LT" sz="1150" dirty="0">
                <a:solidFill>
                  <a:srgbClr val="434343"/>
                </a:solidFill>
                <a:latin typeface="Saira SemiCondensed" panose="00000506000000000000" charset="0"/>
                <a:cs typeface="Saira SemiCondensed" panose="00000506000000000000" charset="0"/>
              </a:rPr>
              <a:t>Nepaisant sudėtingos verslo aplinkos, neapibrėžtumo pasaulinėse rinkose ir toliau nuosekliai dirbome, kūrėme, investavome, ieškojome naujų veiklos galimybių ir užtikrintai žengėme pirmyn iškilusias kliūtis paversdami naujais laimėjimais.</a:t>
            </a:r>
          </a:p>
          <a:p>
            <a:pPr indent="354013" algn="just"/>
            <a:endParaRPr lang="lt-LT" sz="1150" dirty="0">
              <a:solidFill>
                <a:srgbClr val="434343"/>
              </a:solidFill>
              <a:latin typeface="Saira SemiCondensed" panose="00000506000000000000" charset="0"/>
              <a:cs typeface="Saira SemiCondensed" panose="00000506000000000000" charset="0"/>
            </a:endParaRPr>
          </a:p>
          <a:p>
            <a:pPr indent="354013" algn="just"/>
            <a:r>
              <a:rPr lang="lt-LT" sz="1150" dirty="0">
                <a:solidFill>
                  <a:srgbClr val="434343"/>
                </a:solidFill>
                <a:latin typeface="Saira SemiCondensed" panose="00000506000000000000" charset="0"/>
                <a:cs typeface="Saira SemiCondensed" panose="00000506000000000000" charset="0"/>
              </a:rPr>
              <a:t>Praėjusiais metais daug dėmesio skyrėme ir tvarumo darbotvarkei. Krovos kompanijos diegė nemažai naujovių, prisidedančių prie darnos su aplinka, investavo į šiuolaikines ir aplinkai draugiškas technologijas. Didžiąją dalį savo veiklų vykdydami Klaipėdoje esame svarbi šio miesto ekosistemos dalis, todėl ir toliau buvome socialiai atsakingi, prisidėjome prie gerovės ir darnos mieste didėjimo. </a:t>
            </a:r>
          </a:p>
          <a:p>
            <a:pPr indent="354013" algn="just"/>
            <a:endParaRPr lang="lt-LT" sz="1150" dirty="0">
              <a:solidFill>
                <a:srgbClr val="434343"/>
              </a:solidFill>
              <a:latin typeface="Saira SemiCondensed" panose="00000506000000000000" charset="0"/>
              <a:cs typeface="Saira SemiCondensed" panose="00000506000000000000" charset="0"/>
            </a:endParaRPr>
          </a:p>
          <a:p>
            <a:pPr indent="354013" algn="just"/>
            <a:r>
              <a:rPr lang="lt-LT" sz="1150" dirty="0">
                <a:solidFill>
                  <a:srgbClr val="434343"/>
                </a:solidFill>
                <a:latin typeface="Saira SemiCondensed" panose="00000506000000000000" charset="0"/>
                <a:cs typeface="Saira SemiCondensed" panose="00000506000000000000" charset="0"/>
              </a:rPr>
              <a:t>2023-iuosius žymėjo ir LJKKA prezidento rinkimai, kuriuose buvau perrinktas antrai kadencijai bei prisiėmiau atsakomybę tęsti darbus sprendžiant uosto kompanijoms aktualius klausimus bei siekiant užtikrinti palankias sąlygas jų veiklai. Pernai ir toliau susitelkėme į socialinio dialogo stiprinimą, atstovaujant LJKKA narių interesams, siekėme, kad jūrinis verslas turėtų geresnes sąlygas aktyviai dalyvauti teisėkūroje, jog formuojant valstybės transporto ir tranzito politikos tikslus būtų atsižvelgiama į mūsų nuomonę bei siūlymus.</a:t>
            </a:r>
          </a:p>
          <a:p>
            <a:pPr indent="354013" algn="just"/>
            <a:endParaRPr lang="lt-LT" sz="1150" dirty="0">
              <a:solidFill>
                <a:srgbClr val="434343"/>
              </a:solidFill>
              <a:latin typeface="Saira SemiCondensed" panose="00000506000000000000" charset="0"/>
              <a:cs typeface="Saira SemiCondensed" panose="00000506000000000000" charset="0"/>
            </a:endParaRPr>
          </a:p>
          <a:p>
            <a:pPr indent="354013" algn="just"/>
            <a:r>
              <a:rPr lang="lt-LT" sz="1150" dirty="0">
                <a:solidFill>
                  <a:srgbClr val="434343"/>
                </a:solidFill>
                <a:latin typeface="Saira SemiCondensed" panose="00000506000000000000" charset="0"/>
                <a:cs typeface="Saira SemiCondensed" panose="00000506000000000000" charset="0"/>
              </a:rPr>
              <a:t>Asociacijos balsas tampa vis svarbesnis tiek bendraujant su vietos, tiek su valstybės valdžios institucijomis. Ir tai yra bendras mūsų visų pasiekimas, nes asociacijos veiklos sėkmė ir perspektyvos priklauso nuo visų narių įsitraukimo ir aktyvumo. </a:t>
            </a:r>
          </a:p>
          <a:p>
            <a:pPr indent="354013" algn="just"/>
            <a:endParaRPr lang="lt-LT" sz="1150" dirty="0">
              <a:solidFill>
                <a:srgbClr val="434343"/>
              </a:solidFill>
              <a:latin typeface="Saira SemiCondensed" panose="00000506000000000000" charset="0"/>
              <a:cs typeface="Saira SemiCondensed" panose="00000506000000000000" charset="0"/>
            </a:endParaRPr>
          </a:p>
          <a:p>
            <a:pPr indent="354013" algn="just"/>
            <a:r>
              <a:rPr lang="lt-LT" sz="1150" dirty="0">
                <a:solidFill>
                  <a:srgbClr val="434343"/>
                </a:solidFill>
                <a:latin typeface="Saira SemiCondensed" panose="00000506000000000000" charset="0"/>
                <a:cs typeface="Saira SemiCondensed" panose="00000506000000000000" charset="0"/>
              </a:rPr>
              <a:t>Todėl ypatingai džiugina pernai išaugusios mūsų narių gretos. 2023-iųjų metų pabaigoje LJKKA gretas papildė trys nauji asocijuoti nariai: Lietuvos nacionalinė ekspeditorių asociacija (LINEKA), Lietuvos laivybos agentų ir ekspeditorių asociacija (LLAEA), Lietuvos laivų statytojų ir remontininkų asociacija (LLRSA). Šiuo metu mūsų asociacija vienija dvylika Klaipėdos uoste veikiančių įmonių bei penkis asocijuotus narius, tarp kurių be naujai prisijungusių trijų asociacijų dar yra Klaipėdos universitetas, Lietuvos aukštoji jūreivystės mokykla bei VšĮ Klaipėdos laivybos tyrimų centras.</a:t>
            </a:r>
          </a:p>
          <a:p>
            <a:pPr indent="354013" algn="just"/>
            <a:endParaRPr lang="lt-LT" sz="1150" dirty="0">
              <a:solidFill>
                <a:srgbClr val="434343"/>
              </a:solidFill>
              <a:latin typeface="Saira SemiCondensed" panose="00000506000000000000" charset="0"/>
              <a:cs typeface="Saira SemiCondensed" panose="00000506000000000000" charset="0"/>
            </a:endParaRPr>
          </a:p>
          <a:p>
            <a:pPr indent="354013" algn="just"/>
            <a:r>
              <a:rPr lang="lt-LT" sz="1150" dirty="0">
                <a:solidFill>
                  <a:srgbClr val="434343"/>
                </a:solidFill>
                <a:latin typeface="Saira SemiCondensed" panose="00000506000000000000" charset="0"/>
                <a:cs typeface="Saira SemiCondensed" panose="00000506000000000000" charset="0"/>
              </a:rPr>
              <a:t>Norėčiau padėkoti kiekvienam Jūsų, jog esate su mūsų asociacija, tik veikdami kartu galime pasiekti daugiau.</a:t>
            </a:r>
          </a:p>
          <a:p>
            <a:pPr indent="354013" algn="just"/>
            <a:endParaRPr lang="lt-LT" sz="1150" dirty="0">
              <a:solidFill>
                <a:srgbClr val="434343"/>
              </a:solidFill>
              <a:latin typeface="Saira SemiCondensed" panose="00000506000000000000" charset="0"/>
              <a:cs typeface="Saira SemiCondensed" panose="00000506000000000000" charset="0"/>
            </a:endParaRPr>
          </a:p>
          <a:p>
            <a:pPr indent="354013" algn="just"/>
            <a:r>
              <a:rPr lang="lt-LT" sz="1150" dirty="0">
                <a:solidFill>
                  <a:srgbClr val="434343"/>
                </a:solidFill>
                <a:latin typeface="Saira SemiCondensed" panose="00000506000000000000" charset="0"/>
                <a:cs typeface="Saira SemiCondensed" panose="00000506000000000000" charset="0"/>
              </a:rPr>
              <a:t>Detaliau susipažinti su nuveiktais darbais kviečiu peržvelgiant metinę LJKKA veiklos ataskaitą. </a:t>
            </a:r>
            <a:endParaRPr lang="en-US" sz="1150" dirty="0">
              <a:solidFill>
                <a:srgbClr val="434343"/>
              </a:solidFill>
              <a:latin typeface="Saira SemiCondensed" panose="00000506000000000000" charset="0"/>
              <a:cs typeface="Saira SemiCondensed" panose="00000506000000000000" charset="0"/>
            </a:endParaRPr>
          </a:p>
          <a:p>
            <a:pPr algn="r"/>
            <a:endParaRPr lang="lt-LT" sz="1200" b="1" dirty="0">
              <a:solidFill>
                <a:srgbClr val="434343"/>
              </a:solidFill>
              <a:latin typeface="Saira SemiCondensed" panose="00000506000000000000" charset="0"/>
              <a:cs typeface="Saira SemiCondensed" panose="00000506000000000000" charset="0"/>
            </a:endParaRPr>
          </a:p>
          <a:p>
            <a:pPr algn="r"/>
            <a:r>
              <a:rPr lang="en-US" sz="1200" b="1" dirty="0">
                <a:solidFill>
                  <a:srgbClr val="434343"/>
                </a:solidFill>
                <a:latin typeface="Saira SemiCondensed" panose="00000506000000000000" charset="0"/>
                <a:cs typeface="Saira SemiCondensed" panose="00000506000000000000" charset="0"/>
              </a:rPr>
              <a:t>LJKKA </a:t>
            </a:r>
            <a:r>
              <a:rPr lang="lt-LT" sz="1200" b="1" dirty="0">
                <a:solidFill>
                  <a:srgbClr val="434343"/>
                </a:solidFill>
                <a:latin typeface="Saira SemiCondensed" panose="00000506000000000000" charset="0"/>
                <a:cs typeface="Saira SemiCondensed" panose="00000506000000000000" charset="0"/>
              </a:rPr>
              <a:t>prezidentas</a:t>
            </a:r>
            <a:r>
              <a:rPr lang="en-US" sz="1200" b="1" dirty="0">
                <a:solidFill>
                  <a:srgbClr val="434343"/>
                </a:solidFill>
                <a:latin typeface="Saira SemiCondensed" panose="00000506000000000000" charset="0"/>
                <a:cs typeface="Saira SemiCondensed" panose="00000506000000000000" charset="0"/>
              </a:rPr>
              <a:t> Vaidotas Šileika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Content Placeholder 7" descr="Prezentacija_draft2-13"/>
          <p:cNvPicPr>
            <a:picLocks noGrp="1" noChangeAspect="1"/>
          </p:cNvPicPr>
          <p:nvPr>
            <p:ph idx="1"/>
          </p:nvPr>
        </p:nvPicPr>
        <p:blipFill>
          <a:blip r:embed="rId2"/>
          <a:stretch>
            <a:fillRect/>
          </a:stretch>
        </p:blipFill>
        <p:spPr>
          <a:xfrm>
            <a:off x="452559" y="432435"/>
            <a:ext cx="5915025" cy="9006840"/>
          </a:xfrm>
          <a:prstGeom prst="rect">
            <a:avLst/>
          </a:prstGeom>
        </p:spPr>
      </p:pic>
      <p:pic>
        <p:nvPicPr>
          <p:cNvPr id="15" name="Content Placeholder 14" descr="Prezentacija_draft2-18"/>
          <p:cNvPicPr>
            <a:picLocks noChangeAspect="1"/>
          </p:cNvPicPr>
          <p:nvPr/>
        </p:nvPicPr>
        <p:blipFill>
          <a:blip r:embed="rId3"/>
          <a:stretch>
            <a:fillRect/>
          </a:stretch>
        </p:blipFill>
        <p:spPr>
          <a:xfrm rot="16200000">
            <a:off x="4803775" y="828675"/>
            <a:ext cx="1089025" cy="1090930"/>
          </a:xfrm>
          <a:prstGeom prst="rect">
            <a:avLst/>
          </a:prstGeom>
        </p:spPr>
      </p:pic>
      <p:sp>
        <p:nvSpPr>
          <p:cNvPr id="9" name="Text Box 8"/>
          <p:cNvSpPr txBox="1"/>
          <p:nvPr/>
        </p:nvSpPr>
        <p:spPr>
          <a:xfrm>
            <a:off x="758190" y="2935245"/>
            <a:ext cx="2180953" cy="461665"/>
          </a:xfrm>
          <a:prstGeom prst="rect">
            <a:avLst/>
          </a:prstGeom>
          <a:noFill/>
        </p:spPr>
        <p:txBody>
          <a:bodyPr wrap="square" rtlCol="0">
            <a:spAutoFit/>
          </a:bodyPr>
          <a:lstStyle/>
          <a:p>
            <a:r>
              <a:rPr lang="en-US" sz="1200" dirty="0">
                <a:solidFill>
                  <a:srgbClr val="434343"/>
                </a:solidFill>
                <a:latin typeface="Saira SemiCondensed" panose="00000506000000000000" charset="0"/>
                <a:cs typeface="Saira SemiCondensed" panose="00000506000000000000" charset="0"/>
              </a:rPr>
              <a:t>LJKKA </a:t>
            </a:r>
            <a:r>
              <a:rPr lang="lt-LT" sz="1200" dirty="0">
                <a:solidFill>
                  <a:srgbClr val="434343"/>
                </a:solidFill>
                <a:latin typeface="Saira SemiCondensed" panose="00000506000000000000" charset="0"/>
                <a:cs typeface="Saira SemiCondensed" panose="00000506000000000000" charset="0"/>
              </a:rPr>
              <a:t>atstovauja</a:t>
            </a:r>
            <a:r>
              <a:rPr lang="en-US" sz="1200" dirty="0">
                <a:solidFill>
                  <a:srgbClr val="434343"/>
                </a:solidFill>
                <a:latin typeface="Saira SemiCondensed" panose="00000506000000000000" charset="0"/>
                <a:cs typeface="Saira SemiCondensed" panose="00000506000000000000" charset="0"/>
              </a:rPr>
              <a:t> </a:t>
            </a:r>
            <a:r>
              <a:rPr lang="en-US" sz="1200" b="1" dirty="0">
                <a:solidFill>
                  <a:srgbClr val="434343"/>
                </a:solidFill>
                <a:latin typeface="Saira SemiCondensed" panose="00000506000000000000" charset="0"/>
                <a:cs typeface="Saira SemiCondensed" panose="00000506000000000000" charset="0"/>
              </a:rPr>
              <a:t>1</a:t>
            </a:r>
            <a:r>
              <a:rPr lang="lt-LT" sz="1200" b="1" dirty="0">
                <a:solidFill>
                  <a:srgbClr val="434343"/>
                </a:solidFill>
                <a:latin typeface="Saira SemiCondensed" panose="00000506000000000000" charset="0"/>
                <a:cs typeface="Saira SemiCondensed" panose="00000506000000000000" charset="0"/>
              </a:rPr>
              <a:t>2</a:t>
            </a:r>
            <a:r>
              <a:rPr lang="en-US" sz="1200" dirty="0">
                <a:solidFill>
                  <a:srgbClr val="434343"/>
                </a:solidFill>
                <a:latin typeface="Saira SemiCondensed" panose="00000506000000000000" charset="0"/>
                <a:cs typeface="Saira SemiCondensed" panose="00000506000000000000" charset="0"/>
              </a:rPr>
              <a:t> </a:t>
            </a:r>
            <a:r>
              <a:rPr lang="en-US" sz="1200" dirty="0" err="1">
                <a:solidFill>
                  <a:srgbClr val="434343"/>
                </a:solidFill>
                <a:latin typeface="Saira SemiCondensed" panose="00000506000000000000" charset="0"/>
                <a:cs typeface="Saira SemiCondensed" panose="00000506000000000000" charset="0"/>
              </a:rPr>
              <a:t>kompanijų</a:t>
            </a:r>
            <a:r>
              <a:rPr lang="lt-LT" sz="1200" dirty="0">
                <a:solidFill>
                  <a:srgbClr val="434343"/>
                </a:solidFill>
                <a:latin typeface="Saira SemiCondensed" panose="00000506000000000000" charset="0"/>
                <a:cs typeface="Saira SemiCondensed" panose="00000506000000000000" charset="0"/>
              </a:rPr>
              <a:t> ir </a:t>
            </a:r>
            <a:r>
              <a:rPr lang="lt-LT" sz="1200" b="1" dirty="0">
                <a:solidFill>
                  <a:srgbClr val="434343"/>
                </a:solidFill>
                <a:latin typeface="Saira SemiCondensed" panose="00000506000000000000" charset="0"/>
                <a:cs typeface="Saira SemiCondensed" panose="00000506000000000000" charset="0"/>
              </a:rPr>
              <a:t>6</a:t>
            </a:r>
            <a:r>
              <a:rPr lang="lt-LT" sz="1200" dirty="0">
                <a:solidFill>
                  <a:srgbClr val="434343"/>
                </a:solidFill>
                <a:latin typeface="Saira SemiCondensed" panose="00000506000000000000" charset="0"/>
                <a:cs typeface="Saira SemiCondensed" panose="00000506000000000000" charset="0"/>
              </a:rPr>
              <a:t> asocijuotiems nariams</a:t>
            </a:r>
            <a:endParaRPr lang="en-US" sz="1200" dirty="0">
              <a:solidFill>
                <a:srgbClr val="434343"/>
              </a:solidFill>
              <a:latin typeface="Saira SemiCondensed" panose="00000506000000000000" charset="0"/>
              <a:cs typeface="Saira SemiCondensed" panose="00000506000000000000" charset="0"/>
            </a:endParaRPr>
          </a:p>
        </p:txBody>
      </p:sp>
      <p:sp>
        <p:nvSpPr>
          <p:cNvPr id="11" name="Text Box 10"/>
          <p:cNvSpPr txBox="1"/>
          <p:nvPr/>
        </p:nvSpPr>
        <p:spPr>
          <a:xfrm>
            <a:off x="758190" y="829945"/>
            <a:ext cx="2600325" cy="1173480"/>
          </a:xfrm>
          <a:prstGeom prst="rect">
            <a:avLst/>
          </a:prstGeom>
          <a:noFill/>
        </p:spPr>
        <p:txBody>
          <a:bodyPr wrap="square" rtlCol="0">
            <a:spAutoFit/>
          </a:bodyPr>
          <a:lstStyle/>
          <a:p>
            <a:pPr>
              <a:lnSpc>
                <a:spcPct val="80000"/>
              </a:lnSpc>
            </a:pPr>
            <a:r>
              <a:rPr lang="lt-LT" altLang="en-US" sz="4400" cap="all" dirty="0">
                <a:solidFill>
                  <a:srgbClr val="434343"/>
                </a:solidFill>
                <a:uFillTx/>
                <a:latin typeface="Teko" panose="02000000000000000000" charset="0"/>
                <a:cs typeface="Teko" panose="02000000000000000000" charset="0"/>
              </a:rPr>
              <a:t>LJKKA </a:t>
            </a:r>
          </a:p>
          <a:p>
            <a:pPr>
              <a:lnSpc>
                <a:spcPct val="80000"/>
              </a:lnSpc>
            </a:pPr>
            <a:r>
              <a:rPr lang="lt-LT" altLang="en-US" sz="4400" cap="all" dirty="0">
                <a:solidFill>
                  <a:srgbClr val="434343"/>
                </a:solidFill>
                <a:uFillTx/>
                <a:latin typeface="Teko" panose="02000000000000000000" charset="0"/>
                <a:cs typeface="Teko" panose="02000000000000000000" charset="0"/>
              </a:rPr>
              <a:t>nariai </a:t>
            </a:r>
          </a:p>
        </p:txBody>
      </p:sp>
      <p:pic>
        <p:nvPicPr>
          <p:cNvPr id="10" name="Picture 9" descr="Prezentacija_draft2-16"/>
          <p:cNvPicPr>
            <a:picLocks noChangeAspect="1"/>
          </p:cNvPicPr>
          <p:nvPr/>
        </p:nvPicPr>
        <p:blipFill>
          <a:blip r:embed="rId4"/>
          <a:stretch>
            <a:fillRect/>
          </a:stretch>
        </p:blipFill>
        <p:spPr>
          <a:xfrm>
            <a:off x="2037715" y="1672590"/>
            <a:ext cx="102235" cy="102235"/>
          </a:xfrm>
          <a:prstGeom prst="rect">
            <a:avLst/>
          </a:prstGeom>
        </p:spPr>
      </p:pic>
      <p:pic>
        <p:nvPicPr>
          <p:cNvPr id="12" name="Picture 11" descr="LJKKA_veiklos atsakaita_draft-03"/>
          <p:cNvPicPr>
            <a:picLocks noChangeAspect="1"/>
          </p:cNvPicPr>
          <p:nvPr/>
        </p:nvPicPr>
        <p:blipFill>
          <a:blip r:embed="rId5"/>
          <a:stretch>
            <a:fillRect/>
          </a:stretch>
        </p:blipFill>
        <p:spPr>
          <a:xfrm>
            <a:off x="834390" y="2150978"/>
            <a:ext cx="681990" cy="677545"/>
          </a:xfrm>
          <a:prstGeom prst="rect">
            <a:avLst/>
          </a:prstGeom>
        </p:spPr>
      </p:pic>
      <p:sp>
        <p:nvSpPr>
          <p:cNvPr id="20" name="Text Box 19"/>
          <p:cNvSpPr txBox="1"/>
          <p:nvPr/>
        </p:nvSpPr>
        <p:spPr>
          <a:xfrm>
            <a:off x="758190" y="3577590"/>
            <a:ext cx="1688465" cy="337185"/>
          </a:xfrm>
          <a:prstGeom prst="rect">
            <a:avLst/>
          </a:prstGeom>
          <a:noFill/>
        </p:spPr>
        <p:txBody>
          <a:bodyPr wrap="square" rtlCol="0">
            <a:spAutoFit/>
          </a:bodyPr>
          <a:lstStyle/>
          <a:p>
            <a:pPr algn="l"/>
            <a:r>
              <a:rPr lang="lt-LT" altLang="en-US" sz="1600" cap="all" dirty="0">
                <a:solidFill>
                  <a:srgbClr val="434343"/>
                </a:solidFill>
                <a:latin typeface="Saira SemiCondensed SemiCond" panose="00000806000000000000" charset="0"/>
                <a:cs typeface="Saira SemiCondensed SemiCond" panose="00000806000000000000" charset="0"/>
              </a:rPr>
              <a:t>Tikrieji nariai:</a:t>
            </a:r>
          </a:p>
        </p:txBody>
      </p:sp>
      <p:pic>
        <p:nvPicPr>
          <p:cNvPr id="21" name="Picture 20" descr="Prezentacijos-sablonas_LJKKA_darbinis (9)"/>
          <p:cNvPicPr>
            <a:picLocks noChangeAspect="1"/>
          </p:cNvPicPr>
          <p:nvPr/>
        </p:nvPicPr>
        <p:blipFill>
          <a:blip r:embed="rId6"/>
          <a:stretch>
            <a:fillRect/>
          </a:stretch>
        </p:blipFill>
        <p:spPr>
          <a:xfrm>
            <a:off x="834390" y="4068445"/>
            <a:ext cx="120650" cy="122555"/>
          </a:xfrm>
          <a:prstGeom prst="rect">
            <a:avLst/>
          </a:prstGeom>
        </p:spPr>
      </p:pic>
      <p:sp>
        <p:nvSpPr>
          <p:cNvPr id="22" name="Text Box 21"/>
          <p:cNvSpPr txBox="1"/>
          <p:nvPr/>
        </p:nvSpPr>
        <p:spPr>
          <a:xfrm>
            <a:off x="1012190" y="3991610"/>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AB „Klaipėdos nafta“</a:t>
            </a:r>
          </a:p>
        </p:txBody>
      </p:sp>
      <p:pic>
        <p:nvPicPr>
          <p:cNvPr id="23" name="Picture 22" descr="Prezentacijos-sablonas_LJKKA_darbinis (9)"/>
          <p:cNvPicPr>
            <a:picLocks noChangeAspect="1"/>
          </p:cNvPicPr>
          <p:nvPr/>
        </p:nvPicPr>
        <p:blipFill>
          <a:blip r:embed="rId6"/>
          <a:stretch>
            <a:fillRect/>
          </a:stretch>
        </p:blipFill>
        <p:spPr>
          <a:xfrm>
            <a:off x="834390" y="4291330"/>
            <a:ext cx="120650" cy="122555"/>
          </a:xfrm>
          <a:prstGeom prst="rect">
            <a:avLst/>
          </a:prstGeom>
        </p:spPr>
      </p:pic>
      <p:sp>
        <p:nvSpPr>
          <p:cNvPr id="24" name="Text Box 23"/>
          <p:cNvSpPr txBox="1"/>
          <p:nvPr/>
        </p:nvSpPr>
        <p:spPr>
          <a:xfrm>
            <a:off x="998220" y="4215130"/>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UAB „Krovinių terminalas“</a:t>
            </a:r>
          </a:p>
        </p:txBody>
      </p:sp>
      <p:pic>
        <p:nvPicPr>
          <p:cNvPr id="25" name="Picture 24" descr="Prezentacijos-sablonas_LJKKA_darbinis (9)"/>
          <p:cNvPicPr>
            <a:picLocks noChangeAspect="1"/>
          </p:cNvPicPr>
          <p:nvPr/>
        </p:nvPicPr>
        <p:blipFill>
          <a:blip r:embed="rId6"/>
          <a:stretch>
            <a:fillRect/>
          </a:stretch>
        </p:blipFill>
        <p:spPr>
          <a:xfrm>
            <a:off x="834390" y="4514215"/>
            <a:ext cx="120650" cy="122555"/>
          </a:xfrm>
          <a:prstGeom prst="rect">
            <a:avLst/>
          </a:prstGeom>
        </p:spPr>
      </p:pic>
      <p:sp>
        <p:nvSpPr>
          <p:cNvPr id="26" name="Text Box 25"/>
          <p:cNvSpPr txBox="1"/>
          <p:nvPr/>
        </p:nvSpPr>
        <p:spPr>
          <a:xfrm>
            <a:off x="1012190" y="4438015"/>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AB „Klaipėdos jūrų krovinių kompanija“</a:t>
            </a:r>
          </a:p>
        </p:txBody>
      </p:sp>
      <p:pic>
        <p:nvPicPr>
          <p:cNvPr id="27" name="Picture 26" descr="Prezentacijos-sablonas_LJKKA_darbinis (9)"/>
          <p:cNvPicPr>
            <a:picLocks noChangeAspect="1"/>
          </p:cNvPicPr>
          <p:nvPr/>
        </p:nvPicPr>
        <p:blipFill>
          <a:blip r:embed="rId6"/>
          <a:stretch>
            <a:fillRect/>
          </a:stretch>
        </p:blipFill>
        <p:spPr>
          <a:xfrm>
            <a:off x="834390" y="4736465"/>
            <a:ext cx="120650" cy="122555"/>
          </a:xfrm>
          <a:prstGeom prst="rect">
            <a:avLst/>
          </a:prstGeom>
        </p:spPr>
      </p:pic>
      <p:sp>
        <p:nvSpPr>
          <p:cNvPr id="28" name="Text Box 27"/>
          <p:cNvSpPr txBox="1"/>
          <p:nvPr/>
        </p:nvSpPr>
        <p:spPr>
          <a:xfrm>
            <a:off x="1012190" y="4660265"/>
            <a:ext cx="364617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UAB Klaipėdos jūrų krovinių kompanija „Bega“</a:t>
            </a:r>
          </a:p>
        </p:txBody>
      </p:sp>
      <p:pic>
        <p:nvPicPr>
          <p:cNvPr id="29" name="Picture 28" descr="Prezentacijos-sablonas_LJKKA_darbinis (9)"/>
          <p:cNvPicPr>
            <a:picLocks noChangeAspect="1"/>
          </p:cNvPicPr>
          <p:nvPr/>
        </p:nvPicPr>
        <p:blipFill>
          <a:blip r:embed="rId6"/>
          <a:stretch>
            <a:fillRect/>
          </a:stretch>
        </p:blipFill>
        <p:spPr>
          <a:xfrm>
            <a:off x="834390" y="4959350"/>
            <a:ext cx="120650" cy="122555"/>
          </a:xfrm>
          <a:prstGeom prst="rect">
            <a:avLst/>
          </a:prstGeom>
        </p:spPr>
      </p:pic>
      <p:sp>
        <p:nvSpPr>
          <p:cNvPr id="30" name="Text Box 29"/>
          <p:cNvSpPr txBox="1"/>
          <p:nvPr/>
        </p:nvSpPr>
        <p:spPr>
          <a:xfrm>
            <a:off x="1005205" y="4883150"/>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UAB Centrinis Klaipėdos terminalas</a:t>
            </a:r>
          </a:p>
        </p:txBody>
      </p:sp>
      <p:pic>
        <p:nvPicPr>
          <p:cNvPr id="31" name="Picture 30" descr="Prezentacijos-sablonas_LJKKA_darbinis (9)"/>
          <p:cNvPicPr>
            <a:picLocks noChangeAspect="1"/>
          </p:cNvPicPr>
          <p:nvPr/>
        </p:nvPicPr>
        <p:blipFill>
          <a:blip r:embed="rId6"/>
          <a:stretch>
            <a:fillRect/>
          </a:stretch>
        </p:blipFill>
        <p:spPr>
          <a:xfrm>
            <a:off x="834390" y="5182235"/>
            <a:ext cx="120650" cy="122555"/>
          </a:xfrm>
          <a:prstGeom prst="rect">
            <a:avLst/>
          </a:prstGeom>
        </p:spPr>
      </p:pic>
      <p:sp>
        <p:nvSpPr>
          <p:cNvPr id="32" name="Text Box 31"/>
          <p:cNvSpPr txBox="1"/>
          <p:nvPr/>
        </p:nvSpPr>
        <p:spPr>
          <a:xfrm>
            <a:off x="998220" y="5096510"/>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LKAB „Klaipėdos Smeltė“</a:t>
            </a:r>
          </a:p>
        </p:txBody>
      </p:sp>
      <p:pic>
        <p:nvPicPr>
          <p:cNvPr id="33" name="Picture 32" descr="Prezentacijos-sablonas_LJKKA_darbinis (9)"/>
          <p:cNvPicPr>
            <a:picLocks noChangeAspect="1"/>
          </p:cNvPicPr>
          <p:nvPr/>
        </p:nvPicPr>
        <p:blipFill>
          <a:blip r:embed="rId6"/>
          <a:stretch>
            <a:fillRect/>
          </a:stretch>
        </p:blipFill>
        <p:spPr>
          <a:xfrm>
            <a:off x="834390" y="5405120"/>
            <a:ext cx="120650" cy="122555"/>
          </a:xfrm>
          <a:prstGeom prst="rect">
            <a:avLst/>
          </a:prstGeom>
        </p:spPr>
      </p:pic>
      <p:sp>
        <p:nvSpPr>
          <p:cNvPr id="34" name="Text Box 33"/>
          <p:cNvSpPr txBox="1"/>
          <p:nvPr/>
        </p:nvSpPr>
        <p:spPr>
          <a:xfrm>
            <a:off x="998220" y="5332730"/>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UAB Klaipėdos konteinerių terminalas</a:t>
            </a:r>
          </a:p>
        </p:txBody>
      </p:sp>
      <p:pic>
        <p:nvPicPr>
          <p:cNvPr id="35" name="Picture 34" descr="Prezentacijos-sablonas_LJKKA_darbinis (9)"/>
          <p:cNvPicPr>
            <a:picLocks noChangeAspect="1"/>
          </p:cNvPicPr>
          <p:nvPr/>
        </p:nvPicPr>
        <p:blipFill>
          <a:blip r:embed="rId6"/>
          <a:stretch>
            <a:fillRect/>
          </a:stretch>
        </p:blipFill>
        <p:spPr>
          <a:xfrm>
            <a:off x="834390" y="5628005"/>
            <a:ext cx="120650" cy="122555"/>
          </a:xfrm>
          <a:prstGeom prst="rect">
            <a:avLst/>
          </a:prstGeom>
        </p:spPr>
      </p:pic>
      <p:sp>
        <p:nvSpPr>
          <p:cNvPr id="36" name="Text Box 35"/>
          <p:cNvSpPr txBox="1"/>
          <p:nvPr/>
        </p:nvSpPr>
        <p:spPr>
          <a:xfrm>
            <a:off x="998220" y="5551170"/>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AB Vakarų laivų gamykla</a:t>
            </a:r>
          </a:p>
        </p:txBody>
      </p:sp>
      <p:pic>
        <p:nvPicPr>
          <p:cNvPr id="37" name="Picture 36" descr="Prezentacijos-sablonas_LJKKA_darbinis (9)"/>
          <p:cNvPicPr>
            <a:picLocks noChangeAspect="1"/>
          </p:cNvPicPr>
          <p:nvPr/>
        </p:nvPicPr>
        <p:blipFill>
          <a:blip r:embed="rId6"/>
          <a:stretch>
            <a:fillRect/>
          </a:stretch>
        </p:blipFill>
        <p:spPr>
          <a:xfrm>
            <a:off x="834390" y="5850255"/>
            <a:ext cx="120650" cy="122555"/>
          </a:xfrm>
          <a:prstGeom prst="rect">
            <a:avLst/>
          </a:prstGeom>
        </p:spPr>
      </p:pic>
      <p:sp>
        <p:nvSpPr>
          <p:cNvPr id="38" name="Text Box 37"/>
          <p:cNvSpPr txBox="1"/>
          <p:nvPr/>
        </p:nvSpPr>
        <p:spPr>
          <a:xfrm>
            <a:off x="998220" y="5774055"/>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UAB „Vakarų krova“</a:t>
            </a:r>
          </a:p>
        </p:txBody>
      </p:sp>
      <p:pic>
        <p:nvPicPr>
          <p:cNvPr id="39" name="Picture 38" descr="Prezentacijos-sablonas_LJKKA_darbinis (9)"/>
          <p:cNvPicPr>
            <a:picLocks noChangeAspect="1"/>
          </p:cNvPicPr>
          <p:nvPr/>
        </p:nvPicPr>
        <p:blipFill>
          <a:blip r:embed="rId6"/>
          <a:stretch>
            <a:fillRect/>
          </a:stretch>
        </p:blipFill>
        <p:spPr>
          <a:xfrm>
            <a:off x="834390" y="6073140"/>
            <a:ext cx="120650" cy="122555"/>
          </a:xfrm>
          <a:prstGeom prst="rect">
            <a:avLst/>
          </a:prstGeom>
        </p:spPr>
      </p:pic>
      <p:sp>
        <p:nvSpPr>
          <p:cNvPr id="40" name="Text Box 39"/>
          <p:cNvSpPr txBox="1"/>
          <p:nvPr/>
        </p:nvSpPr>
        <p:spPr>
          <a:xfrm>
            <a:off x="998220" y="5996940"/>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UAB Malkų įlankos terminalas</a:t>
            </a:r>
          </a:p>
        </p:txBody>
      </p:sp>
      <p:pic>
        <p:nvPicPr>
          <p:cNvPr id="41" name="Picture 40" descr="Prezentacijos-sablonas_LJKKA_darbinis (9)"/>
          <p:cNvPicPr>
            <a:picLocks noChangeAspect="1"/>
          </p:cNvPicPr>
          <p:nvPr/>
        </p:nvPicPr>
        <p:blipFill>
          <a:blip r:embed="rId6"/>
          <a:stretch>
            <a:fillRect/>
          </a:stretch>
        </p:blipFill>
        <p:spPr>
          <a:xfrm>
            <a:off x="834390" y="6296025"/>
            <a:ext cx="120650" cy="122555"/>
          </a:xfrm>
          <a:prstGeom prst="rect">
            <a:avLst/>
          </a:prstGeom>
        </p:spPr>
      </p:pic>
      <p:pic>
        <p:nvPicPr>
          <p:cNvPr id="43" name="Picture 42" descr="Prezentacijos-sablonas_LJKKA_darbinis (9)"/>
          <p:cNvPicPr>
            <a:picLocks noChangeAspect="1"/>
          </p:cNvPicPr>
          <p:nvPr/>
        </p:nvPicPr>
        <p:blipFill>
          <a:blip r:embed="rId6"/>
          <a:stretch>
            <a:fillRect/>
          </a:stretch>
        </p:blipFill>
        <p:spPr>
          <a:xfrm>
            <a:off x="834390" y="6518910"/>
            <a:ext cx="120650" cy="122555"/>
          </a:xfrm>
          <a:prstGeom prst="rect">
            <a:avLst/>
          </a:prstGeom>
        </p:spPr>
      </p:pic>
      <p:sp>
        <p:nvSpPr>
          <p:cNvPr id="59" name="Text Box 58"/>
          <p:cNvSpPr txBox="1"/>
          <p:nvPr/>
        </p:nvSpPr>
        <p:spPr>
          <a:xfrm>
            <a:off x="1011945" y="6225857"/>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AB „Smiltynės perkėla“</a:t>
            </a:r>
          </a:p>
        </p:txBody>
      </p:sp>
      <p:sp>
        <p:nvSpPr>
          <p:cNvPr id="68" name="Text Box 67"/>
          <p:cNvSpPr txBox="1"/>
          <p:nvPr/>
        </p:nvSpPr>
        <p:spPr>
          <a:xfrm>
            <a:off x="998220" y="6465422"/>
            <a:ext cx="3332480" cy="275590"/>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UAB „Klaipėdos laivų remontas“</a:t>
            </a:r>
          </a:p>
        </p:txBody>
      </p:sp>
      <p:sp>
        <p:nvSpPr>
          <p:cNvPr id="70" name="Text Box 69"/>
          <p:cNvSpPr txBox="1"/>
          <p:nvPr/>
        </p:nvSpPr>
        <p:spPr>
          <a:xfrm>
            <a:off x="792400" y="6961738"/>
            <a:ext cx="2186940" cy="337185"/>
          </a:xfrm>
          <a:prstGeom prst="rect">
            <a:avLst/>
          </a:prstGeom>
          <a:noFill/>
        </p:spPr>
        <p:txBody>
          <a:bodyPr wrap="square" rtlCol="0">
            <a:spAutoFit/>
          </a:bodyPr>
          <a:lstStyle/>
          <a:p>
            <a:pPr algn="l"/>
            <a:r>
              <a:rPr lang="lt-LT" altLang="en-US" sz="1600" cap="all" dirty="0">
                <a:solidFill>
                  <a:srgbClr val="434343"/>
                </a:solidFill>
                <a:latin typeface="Saira SemiCondensed SemiCond" panose="00000806000000000000" charset="0"/>
                <a:cs typeface="Saira SemiCondensed SemiCond" panose="00000806000000000000" charset="0"/>
              </a:rPr>
              <a:t>Asocijuotieji nariai:</a:t>
            </a:r>
          </a:p>
        </p:txBody>
      </p:sp>
      <p:sp>
        <p:nvSpPr>
          <p:cNvPr id="73" name="Text Box 72"/>
          <p:cNvSpPr txBox="1"/>
          <p:nvPr/>
        </p:nvSpPr>
        <p:spPr>
          <a:xfrm>
            <a:off x="1046155" y="7332492"/>
            <a:ext cx="3318755" cy="275678"/>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Klaipėdos universitetas</a:t>
            </a:r>
          </a:p>
        </p:txBody>
      </p:sp>
      <p:sp>
        <p:nvSpPr>
          <p:cNvPr id="76" name="Text Box 75"/>
          <p:cNvSpPr txBox="1"/>
          <p:nvPr/>
        </p:nvSpPr>
        <p:spPr>
          <a:xfrm>
            <a:off x="1046155" y="7565182"/>
            <a:ext cx="3318755" cy="275678"/>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Lietuvos aukštoji jūreivystės mokykla</a:t>
            </a:r>
          </a:p>
        </p:txBody>
      </p:sp>
      <p:sp>
        <p:nvSpPr>
          <p:cNvPr id="79" name="Text Box 78"/>
          <p:cNvSpPr txBox="1"/>
          <p:nvPr/>
        </p:nvSpPr>
        <p:spPr>
          <a:xfrm>
            <a:off x="1046155" y="7786993"/>
            <a:ext cx="3318755" cy="275678"/>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VšĮ „Klaipėdos laivybos tyrimų centras”</a:t>
            </a:r>
          </a:p>
        </p:txBody>
      </p:sp>
      <p:pic>
        <p:nvPicPr>
          <p:cNvPr id="82" name="Picture 81" descr="LJKKA_veiklos atsakaita_draft-05"/>
          <p:cNvPicPr>
            <a:picLocks noChangeAspect="1"/>
          </p:cNvPicPr>
          <p:nvPr/>
        </p:nvPicPr>
        <p:blipFill>
          <a:blip r:embed="rId7"/>
          <a:stretch>
            <a:fillRect/>
          </a:stretch>
        </p:blipFill>
        <p:spPr>
          <a:xfrm>
            <a:off x="834390" y="7382889"/>
            <a:ext cx="120650" cy="120650"/>
          </a:xfrm>
          <a:prstGeom prst="rect">
            <a:avLst/>
          </a:prstGeom>
        </p:spPr>
      </p:pic>
      <p:pic>
        <p:nvPicPr>
          <p:cNvPr id="83" name="Picture 82" descr="LJKKA_veiklos atsakaita_draft-05"/>
          <p:cNvPicPr>
            <a:picLocks noChangeAspect="1"/>
          </p:cNvPicPr>
          <p:nvPr/>
        </p:nvPicPr>
        <p:blipFill>
          <a:blip r:embed="rId7"/>
          <a:stretch>
            <a:fillRect/>
          </a:stretch>
        </p:blipFill>
        <p:spPr>
          <a:xfrm>
            <a:off x="838030" y="7613193"/>
            <a:ext cx="120650" cy="120650"/>
          </a:xfrm>
          <a:prstGeom prst="rect">
            <a:avLst/>
          </a:prstGeom>
        </p:spPr>
      </p:pic>
      <p:pic>
        <p:nvPicPr>
          <p:cNvPr id="85" name="Picture 84" descr="LJKKA_veiklos atsakaita_draft-05"/>
          <p:cNvPicPr>
            <a:picLocks noChangeAspect="1"/>
          </p:cNvPicPr>
          <p:nvPr/>
        </p:nvPicPr>
        <p:blipFill>
          <a:blip r:embed="rId7"/>
          <a:stretch>
            <a:fillRect/>
          </a:stretch>
        </p:blipFill>
        <p:spPr>
          <a:xfrm>
            <a:off x="838029" y="7852679"/>
            <a:ext cx="120650" cy="120650"/>
          </a:xfrm>
          <a:prstGeom prst="rect">
            <a:avLst/>
          </a:prstGeom>
        </p:spPr>
      </p:pic>
      <p:sp>
        <p:nvSpPr>
          <p:cNvPr id="87" name="Text Box 86"/>
          <p:cNvSpPr txBox="1"/>
          <p:nvPr/>
        </p:nvSpPr>
        <p:spPr>
          <a:xfrm>
            <a:off x="834390" y="8996134"/>
            <a:ext cx="4869535" cy="215444"/>
          </a:xfrm>
          <a:prstGeom prst="rect">
            <a:avLst/>
          </a:prstGeom>
          <a:noFill/>
        </p:spPr>
        <p:txBody>
          <a:bodyPr wrap="square" rtlCol="0">
            <a:spAutoFit/>
          </a:bodyPr>
          <a:lstStyle/>
          <a:p>
            <a:pPr algn="l"/>
            <a:r>
              <a:rPr lang="lt-LT" sz="800" dirty="0">
                <a:solidFill>
                  <a:srgbClr val="434343"/>
                </a:solidFill>
                <a:latin typeface="Saira SemiCondensed" panose="00000506000000000000" charset="0"/>
                <a:cs typeface="Saira SemiCondensed" panose="00000506000000000000" charset="0"/>
              </a:rPr>
              <a:t>*</a:t>
            </a:r>
            <a:r>
              <a:rPr lang="en-US" sz="800" dirty="0">
                <a:solidFill>
                  <a:srgbClr val="434343"/>
                </a:solidFill>
                <a:latin typeface="Saira SemiCondensed" panose="00000506000000000000" charset="0"/>
                <a:cs typeface="Saira SemiCondensed" panose="00000506000000000000" charset="0"/>
              </a:rPr>
              <a:t>202</a:t>
            </a:r>
            <a:r>
              <a:rPr lang="lt-LT" sz="800">
                <a:solidFill>
                  <a:srgbClr val="434343"/>
                </a:solidFill>
                <a:latin typeface="Saira SemiCondensed" panose="00000506000000000000" charset="0"/>
                <a:cs typeface="Saira SemiCondensed" panose="00000506000000000000" charset="0"/>
              </a:rPr>
              <a:t>3</a:t>
            </a:r>
            <a:r>
              <a:rPr lang="en-US" sz="800">
                <a:solidFill>
                  <a:srgbClr val="434343"/>
                </a:solidFill>
                <a:latin typeface="Saira SemiCondensed" panose="00000506000000000000" charset="0"/>
                <a:cs typeface="Saira SemiCondensed" panose="00000506000000000000" charset="0"/>
              </a:rPr>
              <a:t> </a:t>
            </a:r>
            <a:r>
              <a:rPr lang="en-US" sz="800" dirty="0">
                <a:solidFill>
                  <a:srgbClr val="434343"/>
                </a:solidFill>
                <a:latin typeface="Saira SemiCondensed" panose="00000506000000000000" charset="0"/>
                <a:cs typeface="Saira SemiCondensed" panose="00000506000000000000" charset="0"/>
              </a:rPr>
              <a:t>m. I</a:t>
            </a:r>
            <a:r>
              <a:rPr lang="lt-LT" sz="800" dirty="0">
                <a:solidFill>
                  <a:srgbClr val="434343"/>
                </a:solidFill>
                <a:latin typeface="Saira SemiCondensed" panose="00000506000000000000" charset="0"/>
                <a:cs typeface="Saira SemiCondensed" panose="00000506000000000000" charset="0"/>
              </a:rPr>
              <a:t>V</a:t>
            </a:r>
            <a:r>
              <a:rPr lang="en-US" sz="800" dirty="0">
                <a:solidFill>
                  <a:srgbClr val="434343"/>
                </a:solidFill>
                <a:latin typeface="Saira SemiCondensed" panose="00000506000000000000" charset="0"/>
                <a:cs typeface="Saira SemiCondensed" panose="00000506000000000000" charset="0"/>
              </a:rPr>
              <a:t> </a:t>
            </a:r>
            <a:r>
              <a:rPr lang="lt-LT" sz="800" dirty="0" err="1">
                <a:solidFill>
                  <a:srgbClr val="434343"/>
                </a:solidFill>
                <a:latin typeface="Saira SemiCondensed" panose="00000506000000000000" charset="0"/>
                <a:cs typeface="Saira SemiCondensed" panose="00000506000000000000" charset="0"/>
              </a:rPr>
              <a:t>ketv</a:t>
            </a:r>
            <a:r>
              <a:rPr lang="lt-LT" sz="800" dirty="0">
                <a:solidFill>
                  <a:srgbClr val="434343"/>
                </a:solidFill>
                <a:latin typeface="Saira SemiCondensed" panose="00000506000000000000" charset="0"/>
                <a:cs typeface="Saira SemiCondensed" panose="00000506000000000000" charset="0"/>
              </a:rPr>
              <a:t>. duomenys pateikiami remiantis </a:t>
            </a:r>
            <a:r>
              <a:rPr lang="lt-LT" sz="800" dirty="0">
                <a:latin typeface="Saira SemiCondensed" panose="00000506000000000000" charset="0"/>
                <a:cs typeface="Saira SemiCondensed" panose="00000506000000000000" charset="0"/>
              </a:rPr>
              <a:t>Sodros </a:t>
            </a:r>
            <a:r>
              <a:rPr lang="lt-LT" sz="800" dirty="0">
                <a:latin typeface="Saira SemiCondensed" panose="00000506000000000000" charset="0"/>
                <a:cs typeface="Saira SemiCondensed" panose="00000506000000000000" charset="0"/>
                <a:hlinkClick r:id="rId8">
                  <a:extLst>
                    <a:ext uri="{A12FA001-AC4F-418D-AE19-62706E023703}">
                      <ahyp:hlinkClr xmlns:ahyp="http://schemas.microsoft.com/office/drawing/2018/hyperlinkcolor" val="tx"/>
                    </a:ext>
                  </a:extLst>
                </a:hlinkClick>
              </a:rPr>
              <a:t>atvirais įmonių duomenimis</a:t>
            </a:r>
            <a:endParaRPr lang="en-US" sz="800" dirty="0">
              <a:latin typeface="Saira SemiCondensed" panose="00000506000000000000" charset="0"/>
              <a:cs typeface="Saira SemiCondensed" panose="00000506000000000000" charset="0"/>
            </a:endParaRPr>
          </a:p>
        </p:txBody>
      </p:sp>
      <p:sp>
        <p:nvSpPr>
          <p:cNvPr id="2" name="Text Box 78">
            <a:extLst>
              <a:ext uri="{FF2B5EF4-FFF2-40B4-BE49-F238E27FC236}">
                <a16:creationId xmlns:a16="http://schemas.microsoft.com/office/drawing/2014/main" id="{84AAC6E4-18F2-859B-7A6E-17B57909EDBC}"/>
              </a:ext>
            </a:extLst>
          </p:cNvPr>
          <p:cNvSpPr txBox="1"/>
          <p:nvPr/>
        </p:nvSpPr>
        <p:spPr>
          <a:xfrm>
            <a:off x="1046151" y="8015595"/>
            <a:ext cx="4973824" cy="275678"/>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LIETUVOS NACIONALINĖ LOGISTŲ IR EKSPEDITORIŲ ASOCIACIJA „</a:t>
            </a:r>
            <a:r>
              <a:rPr lang="lt-LT" altLang="en-US" sz="1200" cap="all" dirty="0" err="1">
                <a:solidFill>
                  <a:srgbClr val="434343"/>
                </a:solidFill>
                <a:latin typeface="Saira SemiCondensed SemiCond" panose="00000806000000000000" charset="0"/>
                <a:cs typeface="Saira SemiCondensed SemiCond" panose="00000806000000000000" charset="0"/>
              </a:rPr>
              <a:t>lineka</a:t>
            </a:r>
            <a:r>
              <a:rPr lang="lt-LT" altLang="en-US" sz="1200" cap="all" dirty="0">
                <a:solidFill>
                  <a:srgbClr val="434343"/>
                </a:solidFill>
                <a:latin typeface="Saira SemiCondensed SemiCond" panose="00000806000000000000" charset="0"/>
                <a:cs typeface="Saira SemiCondensed SemiCond" panose="00000806000000000000" charset="0"/>
              </a:rPr>
              <a:t>“</a:t>
            </a:r>
          </a:p>
        </p:txBody>
      </p:sp>
      <p:pic>
        <p:nvPicPr>
          <p:cNvPr id="3" name="Picture 84" descr="LJKKA_veiklos atsakaita_draft-05">
            <a:extLst>
              <a:ext uri="{FF2B5EF4-FFF2-40B4-BE49-F238E27FC236}">
                <a16:creationId xmlns:a16="http://schemas.microsoft.com/office/drawing/2014/main" id="{2D1F23E9-FA67-8322-A0D5-3F0239B7F094}"/>
              </a:ext>
            </a:extLst>
          </p:cNvPr>
          <p:cNvPicPr>
            <a:picLocks noChangeAspect="1"/>
          </p:cNvPicPr>
          <p:nvPr/>
        </p:nvPicPr>
        <p:blipFill>
          <a:blip r:embed="rId7"/>
          <a:stretch>
            <a:fillRect/>
          </a:stretch>
        </p:blipFill>
        <p:spPr>
          <a:xfrm>
            <a:off x="838025" y="8081281"/>
            <a:ext cx="120650" cy="120650"/>
          </a:xfrm>
          <a:prstGeom prst="rect">
            <a:avLst/>
          </a:prstGeom>
        </p:spPr>
      </p:pic>
      <p:sp>
        <p:nvSpPr>
          <p:cNvPr id="4" name="Text Box 78">
            <a:extLst>
              <a:ext uri="{FF2B5EF4-FFF2-40B4-BE49-F238E27FC236}">
                <a16:creationId xmlns:a16="http://schemas.microsoft.com/office/drawing/2014/main" id="{46E139CE-9A47-3A50-31E8-724113846778}"/>
              </a:ext>
            </a:extLst>
          </p:cNvPr>
          <p:cNvSpPr txBox="1"/>
          <p:nvPr/>
        </p:nvSpPr>
        <p:spPr>
          <a:xfrm>
            <a:off x="1046147" y="8244197"/>
            <a:ext cx="4847606" cy="275678"/>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LIETUVOS LAIVYBOS AGENTŲ IR EKSPEDITORIŲ ASOCIACIJA</a:t>
            </a:r>
          </a:p>
        </p:txBody>
      </p:sp>
      <p:pic>
        <p:nvPicPr>
          <p:cNvPr id="5" name="Picture 84" descr="LJKKA_veiklos atsakaita_draft-05">
            <a:extLst>
              <a:ext uri="{FF2B5EF4-FFF2-40B4-BE49-F238E27FC236}">
                <a16:creationId xmlns:a16="http://schemas.microsoft.com/office/drawing/2014/main" id="{AD98051B-A41B-4A7E-651F-3EF050E739AC}"/>
              </a:ext>
            </a:extLst>
          </p:cNvPr>
          <p:cNvPicPr>
            <a:picLocks noChangeAspect="1"/>
          </p:cNvPicPr>
          <p:nvPr/>
        </p:nvPicPr>
        <p:blipFill>
          <a:blip r:embed="rId7"/>
          <a:stretch>
            <a:fillRect/>
          </a:stretch>
        </p:blipFill>
        <p:spPr>
          <a:xfrm>
            <a:off x="838021" y="8309883"/>
            <a:ext cx="120650" cy="120650"/>
          </a:xfrm>
          <a:prstGeom prst="rect">
            <a:avLst/>
          </a:prstGeom>
        </p:spPr>
      </p:pic>
      <p:sp>
        <p:nvSpPr>
          <p:cNvPr id="6" name="Text Box 78">
            <a:extLst>
              <a:ext uri="{FF2B5EF4-FFF2-40B4-BE49-F238E27FC236}">
                <a16:creationId xmlns:a16="http://schemas.microsoft.com/office/drawing/2014/main" id="{5EBEC5D1-5D4C-AB59-680A-6754A33AAF5C}"/>
              </a:ext>
            </a:extLst>
          </p:cNvPr>
          <p:cNvSpPr txBox="1"/>
          <p:nvPr/>
        </p:nvSpPr>
        <p:spPr>
          <a:xfrm>
            <a:off x="1046143" y="8472799"/>
            <a:ext cx="4847606" cy="275678"/>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LIETUVOS LAIVŲ STATYTOJŲ IR REMONTININKŲ ASOCIACIJA</a:t>
            </a:r>
          </a:p>
        </p:txBody>
      </p:sp>
      <p:pic>
        <p:nvPicPr>
          <p:cNvPr id="7" name="Picture 84" descr="LJKKA_veiklos atsakaita_draft-05">
            <a:extLst>
              <a:ext uri="{FF2B5EF4-FFF2-40B4-BE49-F238E27FC236}">
                <a16:creationId xmlns:a16="http://schemas.microsoft.com/office/drawing/2014/main" id="{688D2242-0FB2-8CEF-1F74-ECF0D71EEDB5}"/>
              </a:ext>
            </a:extLst>
          </p:cNvPr>
          <p:cNvPicPr>
            <a:picLocks noChangeAspect="1"/>
          </p:cNvPicPr>
          <p:nvPr/>
        </p:nvPicPr>
        <p:blipFill>
          <a:blip r:embed="rId7"/>
          <a:stretch>
            <a:fillRect/>
          </a:stretch>
        </p:blipFill>
        <p:spPr>
          <a:xfrm>
            <a:off x="838017" y="8538485"/>
            <a:ext cx="120650" cy="1206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Content Placeholder 7" descr="Prezentacija_draft2-13"/>
          <p:cNvPicPr>
            <a:picLocks noGrp="1" noChangeAspect="1"/>
          </p:cNvPicPr>
          <p:nvPr>
            <p:ph idx="1"/>
          </p:nvPr>
        </p:nvPicPr>
        <p:blipFill>
          <a:blip r:embed="rId2"/>
          <a:stretch>
            <a:fillRect/>
          </a:stretch>
        </p:blipFill>
        <p:spPr>
          <a:xfrm>
            <a:off x="471805" y="448945"/>
            <a:ext cx="5915025" cy="9006840"/>
          </a:xfrm>
          <a:prstGeom prst="rect">
            <a:avLst/>
          </a:prstGeom>
        </p:spPr>
      </p:pic>
      <p:sp>
        <p:nvSpPr>
          <p:cNvPr id="13" name="Text Box 12"/>
          <p:cNvSpPr txBox="1"/>
          <p:nvPr/>
        </p:nvSpPr>
        <p:spPr>
          <a:xfrm>
            <a:off x="966470" y="1151890"/>
            <a:ext cx="5069840" cy="1463478"/>
          </a:xfrm>
          <a:prstGeom prst="rect">
            <a:avLst/>
          </a:prstGeom>
          <a:noFill/>
        </p:spPr>
        <p:txBody>
          <a:bodyPr wrap="square" rtlCol="0">
            <a:spAutoFit/>
          </a:bodyPr>
          <a:lstStyle/>
          <a:p>
            <a:pPr>
              <a:lnSpc>
                <a:spcPct val="80000"/>
              </a:lnSpc>
            </a:pPr>
            <a:r>
              <a:rPr lang="lt-LT" altLang="en-US" sz="5400" cap="all" dirty="0">
                <a:solidFill>
                  <a:srgbClr val="434343"/>
                </a:solidFill>
                <a:uFillTx/>
                <a:latin typeface="Teko" panose="02000000000000000000" charset="0"/>
                <a:cs typeface="Teko" panose="02000000000000000000" charset="0"/>
              </a:rPr>
              <a:t>LJKKA veikla </a:t>
            </a:r>
          </a:p>
          <a:p>
            <a:pPr>
              <a:lnSpc>
                <a:spcPct val="80000"/>
              </a:lnSpc>
            </a:pPr>
            <a:r>
              <a:rPr lang="lt-LT" altLang="en-US" sz="5400" cap="all" dirty="0">
                <a:solidFill>
                  <a:srgbClr val="434343"/>
                </a:solidFill>
                <a:uFillTx/>
                <a:latin typeface="Teko" panose="02000000000000000000" charset="0"/>
                <a:cs typeface="Teko" panose="02000000000000000000" charset="0"/>
              </a:rPr>
              <a:t>2023 M.</a:t>
            </a:r>
          </a:p>
        </p:txBody>
      </p:sp>
      <p:cxnSp>
        <p:nvCxnSpPr>
          <p:cNvPr id="16" name="Straight Connector 15"/>
          <p:cNvCxnSpPr/>
          <p:nvPr/>
        </p:nvCxnSpPr>
        <p:spPr>
          <a:xfrm>
            <a:off x="3376295" y="3577590"/>
            <a:ext cx="0" cy="550545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0" name="Content Placeholder 10" descr="Z:\Dizaino skyrius\LJKKA\Priemones\Veiklos ataskaita\png elementai\ikoneles-03.pngikoneles-03"/>
          <p:cNvPicPr>
            <a:picLocks noChangeAspect="1"/>
          </p:cNvPicPr>
          <p:nvPr/>
        </p:nvPicPr>
        <p:blipFill>
          <a:blip r:embed="rId3"/>
          <a:srcRect/>
          <a:stretch>
            <a:fillRect/>
          </a:stretch>
        </p:blipFill>
        <p:spPr>
          <a:xfrm>
            <a:off x="3707765" y="3933825"/>
            <a:ext cx="602615" cy="600075"/>
          </a:xfrm>
          <a:prstGeom prst="rect">
            <a:avLst/>
          </a:prstGeom>
        </p:spPr>
      </p:pic>
      <p:cxnSp>
        <p:nvCxnSpPr>
          <p:cNvPr id="21" name="Straight Connector 20"/>
          <p:cNvCxnSpPr/>
          <p:nvPr/>
        </p:nvCxnSpPr>
        <p:spPr>
          <a:xfrm>
            <a:off x="3381375" y="4234180"/>
            <a:ext cx="333375"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Prezentacija_draft2-16"/>
          <p:cNvPicPr>
            <a:picLocks noChangeAspect="1"/>
          </p:cNvPicPr>
          <p:nvPr/>
        </p:nvPicPr>
        <p:blipFill>
          <a:blip r:embed="rId4"/>
          <a:stretch>
            <a:fillRect/>
          </a:stretch>
        </p:blipFill>
        <p:spPr>
          <a:xfrm>
            <a:off x="3325495" y="4183380"/>
            <a:ext cx="102235" cy="102235"/>
          </a:xfrm>
          <a:prstGeom prst="rect">
            <a:avLst/>
          </a:prstGeom>
        </p:spPr>
      </p:pic>
      <p:sp>
        <p:nvSpPr>
          <p:cNvPr id="23" name="Text Box 22"/>
          <p:cNvSpPr txBox="1"/>
          <p:nvPr/>
        </p:nvSpPr>
        <p:spPr>
          <a:xfrm>
            <a:off x="4503420" y="4011930"/>
            <a:ext cx="1875155" cy="460375"/>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4</a:t>
            </a:r>
            <a:r>
              <a:rPr lang="lt-LT" altLang="en-US" sz="1200" cap="all" dirty="0">
                <a:solidFill>
                  <a:srgbClr val="434343"/>
                </a:solidFill>
                <a:uFillTx/>
                <a:latin typeface="Saira SemiCondensed SemiCond" panose="00000806000000000000" charset="0"/>
                <a:cs typeface="Saira SemiCondensed SemiCond" panose="00000806000000000000" charset="0"/>
              </a:rPr>
              <a:t> visuotiniai narių</a:t>
            </a:r>
            <a:r>
              <a:rPr lang="en-US" altLang="lt-LT" sz="1200" cap="all" dirty="0">
                <a:solidFill>
                  <a:srgbClr val="434343"/>
                </a:solidFill>
                <a:uFillTx/>
                <a:latin typeface="Saira SemiCondensed SemiCond" panose="00000806000000000000" charset="0"/>
                <a:cs typeface="Saira SemiCondensed SemiCond" panose="00000806000000000000" charset="0"/>
              </a:rPr>
              <a:t> </a:t>
            </a:r>
            <a:r>
              <a:rPr lang="lt-LT" altLang="en-US" sz="1200" cap="all" dirty="0">
                <a:solidFill>
                  <a:srgbClr val="434343"/>
                </a:solidFill>
                <a:uFillTx/>
                <a:latin typeface="Saira SemiCondensed SemiCond" panose="00000806000000000000" charset="0"/>
                <a:cs typeface="Saira SemiCondensed SemiCond" panose="00000806000000000000" charset="0"/>
              </a:rPr>
              <a:t>susirinkimai</a:t>
            </a:r>
          </a:p>
        </p:txBody>
      </p:sp>
      <p:grpSp>
        <p:nvGrpSpPr>
          <p:cNvPr id="55" name="Group 54"/>
          <p:cNvGrpSpPr/>
          <p:nvPr/>
        </p:nvGrpSpPr>
        <p:grpSpPr>
          <a:xfrm>
            <a:off x="3329940" y="6839585"/>
            <a:ext cx="3056255" cy="460375"/>
            <a:chOff x="5244" y="8139"/>
            <a:chExt cx="4813" cy="725"/>
          </a:xfrm>
        </p:grpSpPr>
        <p:sp>
          <p:nvSpPr>
            <p:cNvPr id="41" name="Text Box 40"/>
            <p:cNvSpPr txBox="1"/>
            <p:nvPr/>
          </p:nvSpPr>
          <p:spPr>
            <a:xfrm>
              <a:off x="7104" y="8139"/>
              <a:ext cx="2953" cy="725"/>
            </a:xfrm>
            <a:prstGeom prst="rect">
              <a:avLst/>
            </a:prstGeom>
            <a:noFill/>
          </p:spPr>
          <p:txBody>
            <a:bodyPr wrap="square" rtlCol="0">
              <a:spAutoFit/>
            </a:bodyPr>
            <a:lstStyle/>
            <a:p>
              <a:pPr algn="l"/>
              <a:r>
                <a:rPr lang="lt-LT" altLang="en-US" sz="1200" cap="all" dirty="0">
                  <a:solidFill>
                    <a:srgbClr val="434343"/>
                  </a:solidFill>
                  <a:uFillTx/>
                  <a:latin typeface="Saira SemiCondensed SemiCond" panose="00000806000000000000" charset="0"/>
                  <a:cs typeface="Saira SemiCondensed SemiCond" panose="00000806000000000000" charset="0"/>
                </a:rPr>
                <a:t>36 renginiai ir pristatymai</a:t>
              </a:r>
            </a:p>
          </p:txBody>
        </p:sp>
        <p:pic>
          <p:nvPicPr>
            <p:cNvPr id="43" name="Picture 42" descr="Prezentacija_draft2-16"/>
            <p:cNvPicPr>
              <a:picLocks noChangeAspect="1"/>
            </p:cNvPicPr>
            <p:nvPr/>
          </p:nvPicPr>
          <p:blipFill>
            <a:blip r:embed="rId4"/>
            <a:stretch>
              <a:fillRect/>
            </a:stretch>
          </p:blipFill>
          <p:spPr>
            <a:xfrm>
              <a:off x="5244" y="8425"/>
              <a:ext cx="161" cy="161"/>
            </a:xfrm>
            <a:prstGeom prst="rect">
              <a:avLst/>
            </a:prstGeom>
          </p:spPr>
        </p:pic>
      </p:grpSp>
      <p:grpSp>
        <p:nvGrpSpPr>
          <p:cNvPr id="56" name="Group 55"/>
          <p:cNvGrpSpPr/>
          <p:nvPr/>
        </p:nvGrpSpPr>
        <p:grpSpPr>
          <a:xfrm>
            <a:off x="3317240" y="8156575"/>
            <a:ext cx="3055620" cy="831215"/>
            <a:chOff x="5224" y="9228"/>
            <a:chExt cx="4812" cy="1309"/>
          </a:xfrm>
        </p:grpSpPr>
        <p:pic>
          <p:nvPicPr>
            <p:cNvPr id="48" name="Content Placeholder 10" descr="Z:\Dizaino skyrius\LJKKA\Priemones\Veiklos ataskaita\png elementai\ikoneles-05.pngikoneles-05"/>
            <p:cNvPicPr>
              <a:picLocks noChangeAspect="1"/>
            </p:cNvPicPr>
            <p:nvPr/>
          </p:nvPicPr>
          <p:blipFill>
            <a:blip r:embed="rId5"/>
            <a:srcRect/>
            <a:stretch>
              <a:fillRect/>
            </a:stretch>
          </p:blipFill>
          <p:spPr>
            <a:xfrm>
              <a:off x="5918" y="9589"/>
              <a:ext cx="936" cy="937"/>
            </a:xfrm>
            <a:prstGeom prst="rect">
              <a:avLst/>
            </a:prstGeom>
          </p:spPr>
        </p:pic>
        <p:sp>
          <p:nvSpPr>
            <p:cNvPr id="49" name="Text Box 48"/>
            <p:cNvSpPr txBox="1"/>
            <p:nvPr/>
          </p:nvSpPr>
          <p:spPr>
            <a:xfrm>
              <a:off x="7083" y="9228"/>
              <a:ext cx="2953" cy="1309"/>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18</a:t>
              </a:r>
              <a:r>
                <a:rPr lang="lt-LT" altLang="en-US" sz="1200" cap="all" dirty="0">
                  <a:solidFill>
                    <a:srgbClr val="434343"/>
                  </a:solidFill>
                  <a:uFillTx/>
                  <a:latin typeface="Saira SemiCondensed SemiCond" panose="00000806000000000000" charset="0"/>
                  <a:cs typeface="Saira SemiCondensed SemiCond" panose="00000806000000000000" charset="0"/>
                </a:rPr>
                <a:t> </a:t>
              </a:r>
              <a:r>
                <a:rPr lang="lt-LT" sz="1200" cap="all" dirty="0">
                  <a:solidFill>
                    <a:srgbClr val="434343"/>
                  </a:solidFill>
                  <a:uFillTx/>
                  <a:latin typeface="Saira SemiCondensed SemiCond" panose="00000806000000000000" charset="0"/>
                  <a:cs typeface="Saira SemiCondensed SemiCond" panose="00000806000000000000" charset="0"/>
                </a:rPr>
                <a:t>pasitarimų</a:t>
              </a:r>
              <a:r>
                <a:rPr sz="1200" cap="all" dirty="0">
                  <a:solidFill>
                    <a:srgbClr val="434343"/>
                  </a:solidFill>
                  <a:uFillTx/>
                  <a:latin typeface="Saira SemiCondensed SemiCond" panose="00000806000000000000" charset="0"/>
                  <a:cs typeface="Saira SemiCondensed SemiCond" panose="00000806000000000000" charset="0"/>
                </a:rPr>
                <a:t> </a:t>
              </a:r>
              <a:r>
                <a:rPr sz="1200" cap="all" dirty="0" err="1">
                  <a:solidFill>
                    <a:srgbClr val="434343"/>
                  </a:solidFill>
                  <a:uFillTx/>
                  <a:latin typeface="Saira SemiCondensed SemiCond" panose="00000806000000000000" charset="0"/>
                  <a:cs typeface="Saira SemiCondensed SemiCond" panose="00000806000000000000" charset="0"/>
                </a:rPr>
                <a:t>su</a:t>
              </a:r>
              <a:r>
                <a:rPr sz="1200" cap="all" dirty="0">
                  <a:solidFill>
                    <a:srgbClr val="434343"/>
                  </a:solidFill>
                  <a:uFillTx/>
                  <a:latin typeface="Saira SemiCondensed SemiCond" panose="00000806000000000000" charset="0"/>
                  <a:cs typeface="Saira SemiCondensed SemiCond" panose="00000806000000000000" charset="0"/>
                </a:rPr>
                <a:t> </a:t>
              </a:r>
              <a:r>
                <a:rPr sz="1200" cap="all" dirty="0" err="1">
                  <a:solidFill>
                    <a:srgbClr val="434343"/>
                  </a:solidFill>
                  <a:uFillTx/>
                  <a:latin typeface="Saira SemiCondensed SemiCond" panose="00000806000000000000" charset="0"/>
                  <a:cs typeface="Saira SemiCondensed SemiCond" panose="00000806000000000000" charset="0"/>
                </a:rPr>
                <a:t>valstybės</a:t>
              </a:r>
              <a:r>
                <a:rPr sz="1200" cap="all" dirty="0">
                  <a:solidFill>
                    <a:srgbClr val="434343"/>
                  </a:solidFill>
                  <a:uFillTx/>
                  <a:latin typeface="Saira SemiCondensed SemiCond" panose="00000806000000000000" charset="0"/>
                  <a:cs typeface="Saira SemiCondensed SemiCond" panose="00000806000000000000" charset="0"/>
                </a:rPr>
                <a:t> ir </a:t>
              </a:r>
              <a:r>
                <a:rPr sz="1200" cap="all" dirty="0" err="1">
                  <a:solidFill>
                    <a:srgbClr val="434343"/>
                  </a:solidFill>
                  <a:uFillTx/>
                  <a:latin typeface="Saira SemiCondensed SemiCond" panose="00000806000000000000" charset="0"/>
                  <a:cs typeface="Saira SemiCondensed SemiCond" panose="00000806000000000000" charset="0"/>
                </a:rPr>
                <a:t>savivaldybės</a:t>
              </a:r>
              <a:r>
                <a:rPr sz="1200" cap="all" dirty="0">
                  <a:solidFill>
                    <a:srgbClr val="434343"/>
                  </a:solidFill>
                  <a:uFillTx/>
                  <a:latin typeface="Saira SemiCondensed SemiCond" panose="00000806000000000000" charset="0"/>
                  <a:cs typeface="Saira SemiCondensed SemiCond" panose="00000806000000000000" charset="0"/>
                </a:rPr>
                <a:t> </a:t>
              </a:r>
              <a:r>
                <a:rPr sz="1200" cap="all" dirty="0" err="1">
                  <a:solidFill>
                    <a:srgbClr val="434343"/>
                  </a:solidFill>
                  <a:uFillTx/>
                  <a:latin typeface="Saira SemiCondensed SemiCond" panose="00000806000000000000" charset="0"/>
                  <a:cs typeface="Saira SemiCondensed SemiCond" panose="00000806000000000000" charset="0"/>
                </a:rPr>
                <a:t>institucijų</a:t>
              </a:r>
              <a:r>
                <a:rPr sz="1200" cap="all" dirty="0">
                  <a:solidFill>
                    <a:srgbClr val="434343"/>
                  </a:solidFill>
                  <a:uFillTx/>
                  <a:latin typeface="Saira SemiCondensed SemiCond" panose="00000806000000000000" charset="0"/>
                  <a:cs typeface="Saira SemiCondensed SemiCond" panose="00000806000000000000" charset="0"/>
                </a:rPr>
                <a:t> </a:t>
              </a:r>
              <a:r>
                <a:rPr sz="1200" cap="all" dirty="0" err="1">
                  <a:solidFill>
                    <a:srgbClr val="434343"/>
                  </a:solidFill>
                  <a:uFillTx/>
                  <a:latin typeface="Saira SemiCondensed SemiCond" panose="00000806000000000000" charset="0"/>
                  <a:cs typeface="Saira SemiCondensed SemiCond" panose="00000806000000000000" charset="0"/>
                </a:rPr>
                <a:t>atstovais</a:t>
              </a:r>
              <a:endParaRPr sz="1200" cap="all" dirty="0">
                <a:solidFill>
                  <a:srgbClr val="434343"/>
                </a:solidFill>
                <a:uFillTx/>
                <a:latin typeface="Saira SemiCondensed SemiCond" panose="00000806000000000000" charset="0"/>
                <a:cs typeface="Saira SemiCondensed SemiCond" panose="00000806000000000000" charset="0"/>
              </a:endParaRPr>
            </a:p>
          </p:txBody>
        </p:sp>
        <p:pic>
          <p:nvPicPr>
            <p:cNvPr id="51" name="Picture 50" descr="Prezentacija_draft2-16"/>
            <p:cNvPicPr>
              <a:picLocks noChangeAspect="1"/>
            </p:cNvPicPr>
            <p:nvPr/>
          </p:nvPicPr>
          <p:blipFill>
            <a:blip r:embed="rId4"/>
            <a:stretch>
              <a:fillRect/>
            </a:stretch>
          </p:blipFill>
          <p:spPr>
            <a:xfrm>
              <a:off x="5224" y="9990"/>
              <a:ext cx="161" cy="161"/>
            </a:xfrm>
            <a:prstGeom prst="rect">
              <a:avLst/>
            </a:prstGeom>
          </p:spPr>
        </p:pic>
      </p:grpSp>
      <p:grpSp>
        <p:nvGrpSpPr>
          <p:cNvPr id="61" name="Group 60"/>
          <p:cNvGrpSpPr/>
          <p:nvPr/>
        </p:nvGrpSpPr>
        <p:grpSpPr>
          <a:xfrm>
            <a:off x="363220" y="3278505"/>
            <a:ext cx="3070860" cy="603250"/>
            <a:chOff x="572" y="5163"/>
            <a:chExt cx="4836" cy="950"/>
          </a:xfrm>
        </p:grpSpPr>
        <p:sp>
          <p:nvSpPr>
            <p:cNvPr id="15" name="Text Box 14"/>
            <p:cNvSpPr txBox="1"/>
            <p:nvPr/>
          </p:nvSpPr>
          <p:spPr>
            <a:xfrm>
              <a:off x="572" y="5217"/>
              <a:ext cx="2953" cy="725"/>
            </a:xfrm>
            <a:prstGeom prst="rect">
              <a:avLst/>
            </a:prstGeom>
            <a:noFill/>
          </p:spPr>
          <p:txBody>
            <a:bodyPr wrap="square" rtlCol="0">
              <a:spAutoFit/>
            </a:bodyPr>
            <a:lstStyle/>
            <a:p>
              <a:pPr algn="r"/>
              <a:r>
                <a:rPr lang="lt-LT" altLang="en-US" sz="1200" cap="all" dirty="0">
                  <a:solidFill>
                    <a:srgbClr val="434343"/>
                  </a:solidFill>
                  <a:latin typeface="Saira SemiCondensed SemiCond" panose="00000806000000000000" charset="0"/>
                  <a:cs typeface="Saira SemiCondensed SemiCond" panose="00000806000000000000" charset="0"/>
                </a:rPr>
                <a:t>1</a:t>
              </a:r>
              <a:r>
                <a:rPr lang="lt-LT" altLang="en-US" sz="1200" cap="all" dirty="0">
                  <a:solidFill>
                    <a:srgbClr val="434343"/>
                  </a:solidFill>
                  <a:uFillTx/>
                  <a:latin typeface="Saira SemiCondensed SemiCond" panose="00000806000000000000" charset="0"/>
                  <a:cs typeface="Saira SemiCondensed SemiCond" panose="00000806000000000000" charset="0"/>
                </a:rPr>
                <a:t>1 tarybos</a:t>
              </a:r>
              <a:br>
                <a:rPr lang="lt-LT" altLang="en-US" sz="1200" cap="all" dirty="0">
                  <a:solidFill>
                    <a:srgbClr val="434343"/>
                  </a:solidFill>
                  <a:uFillTx/>
                  <a:latin typeface="Saira SemiCondensed SemiCond" panose="00000806000000000000" charset="0"/>
                  <a:cs typeface="Saira SemiCondensed SemiCond" panose="00000806000000000000" charset="0"/>
                </a:rPr>
              </a:br>
              <a:r>
                <a:rPr lang="lt-LT" altLang="en-US" sz="1200" cap="all" dirty="0">
                  <a:solidFill>
                    <a:srgbClr val="434343"/>
                  </a:solidFill>
                  <a:uFillTx/>
                  <a:latin typeface="Saira SemiCondensed SemiCond" panose="00000806000000000000" charset="0"/>
                  <a:cs typeface="Saira SemiCondensed SemiCond" panose="00000806000000000000" charset="0"/>
                </a:rPr>
                <a:t>posėdžių</a:t>
              </a:r>
              <a:endParaRPr lang="en-US" altLang="lt-LT" sz="1200" cap="all" dirty="0">
                <a:solidFill>
                  <a:srgbClr val="434343"/>
                </a:solidFill>
                <a:uFillTx/>
                <a:latin typeface="Saira SemiCondensed SemiCond" panose="00000806000000000000" charset="0"/>
                <a:cs typeface="Saira SemiCondensed SemiCond" panose="00000806000000000000" charset="0"/>
              </a:endParaRPr>
            </a:p>
          </p:txBody>
        </p:sp>
        <p:pic>
          <p:nvPicPr>
            <p:cNvPr id="18" name="Picture 17" descr="Prezentacija_draft2-16"/>
            <p:cNvPicPr>
              <a:picLocks noChangeAspect="1"/>
            </p:cNvPicPr>
            <p:nvPr/>
          </p:nvPicPr>
          <p:blipFill>
            <a:blip r:embed="rId4"/>
            <a:stretch>
              <a:fillRect/>
            </a:stretch>
          </p:blipFill>
          <p:spPr>
            <a:xfrm>
              <a:off x="5247" y="5555"/>
              <a:ext cx="161" cy="161"/>
            </a:xfrm>
            <a:prstGeom prst="rect">
              <a:avLst/>
            </a:prstGeom>
          </p:spPr>
        </p:pic>
        <p:pic>
          <p:nvPicPr>
            <p:cNvPr id="59" name="Picture 58" descr="ikoneles-02"/>
            <p:cNvPicPr>
              <a:picLocks noChangeAspect="1"/>
            </p:cNvPicPr>
            <p:nvPr/>
          </p:nvPicPr>
          <p:blipFill>
            <a:blip r:embed="rId6"/>
            <a:stretch>
              <a:fillRect/>
            </a:stretch>
          </p:blipFill>
          <p:spPr>
            <a:xfrm>
              <a:off x="3810" y="5163"/>
              <a:ext cx="950" cy="950"/>
            </a:xfrm>
            <a:prstGeom prst="rect">
              <a:avLst/>
            </a:prstGeom>
          </p:spPr>
        </p:pic>
      </p:grpSp>
      <p:grpSp>
        <p:nvGrpSpPr>
          <p:cNvPr id="34" name="Group 33"/>
          <p:cNvGrpSpPr/>
          <p:nvPr/>
        </p:nvGrpSpPr>
        <p:grpSpPr>
          <a:xfrm>
            <a:off x="376555" y="4628515"/>
            <a:ext cx="3041015" cy="607060"/>
            <a:chOff x="593" y="7086"/>
            <a:chExt cx="4789" cy="956"/>
          </a:xfrm>
        </p:grpSpPr>
        <p:pic>
          <p:nvPicPr>
            <p:cNvPr id="10" name="Picture 9" descr="ikoneles-13"/>
            <p:cNvPicPr>
              <a:picLocks noChangeAspect="1"/>
            </p:cNvPicPr>
            <p:nvPr/>
          </p:nvPicPr>
          <p:blipFill>
            <a:blip r:embed="rId7"/>
            <a:stretch>
              <a:fillRect/>
            </a:stretch>
          </p:blipFill>
          <p:spPr>
            <a:xfrm>
              <a:off x="3775" y="7086"/>
              <a:ext cx="958" cy="956"/>
            </a:xfrm>
            <a:prstGeom prst="rect">
              <a:avLst/>
            </a:prstGeom>
          </p:spPr>
        </p:pic>
        <p:cxnSp>
          <p:nvCxnSpPr>
            <p:cNvPr id="3" name="Straight Connector 2"/>
            <p:cNvCxnSpPr/>
            <p:nvPr/>
          </p:nvCxnSpPr>
          <p:spPr>
            <a:xfrm>
              <a:off x="4719" y="7560"/>
              <a:ext cx="525"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Prezentacija_draft2-16"/>
            <p:cNvPicPr>
              <a:picLocks noChangeAspect="1"/>
            </p:cNvPicPr>
            <p:nvPr/>
          </p:nvPicPr>
          <p:blipFill>
            <a:blip r:embed="rId4"/>
            <a:stretch>
              <a:fillRect/>
            </a:stretch>
          </p:blipFill>
          <p:spPr>
            <a:xfrm>
              <a:off x="5222" y="7483"/>
              <a:ext cx="161" cy="161"/>
            </a:xfrm>
            <a:prstGeom prst="rect">
              <a:avLst/>
            </a:prstGeom>
          </p:spPr>
        </p:pic>
        <p:sp>
          <p:nvSpPr>
            <p:cNvPr id="9" name="Text Box 8"/>
            <p:cNvSpPr txBox="1"/>
            <p:nvPr/>
          </p:nvSpPr>
          <p:spPr>
            <a:xfrm>
              <a:off x="593" y="7197"/>
              <a:ext cx="2953" cy="725"/>
            </a:xfrm>
            <a:prstGeom prst="rect">
              <a:avLst/>
            </a:prstGeom>
            <a:noFill/>
          </p:spPr>
          <p:txBody>
            <a:bodyPr wrap="square" rtlCol="0">
              <a:spAutoFit/>
            </a:bodyPr>
            <a:lstStyle/>
            <a:p>
              <a:pPr algn="r"/>
              <a:r>
                <a:rPr lang="lt-LT" sz="1200" cap="all" dirty="0">
                  <a:solidFill>
                    <a:srgbClr val="434343"/>
                  </a:solidFill>
                  <a:latin typeface="Saira SemiCondensed SemiCond" panose="00000806000000000000" charset="0"/>
                  <a:cs typeface="Saira SemiCondensed SemiCond" panose="00000806000000000000" charset="0"/>
                </a:rPr>
                <a:t>8</a:t>
              </a:r>
              <a:r>
                <a:rPr lang="en-US" sz="1200" cap="all" dirty="0">
                  <a:solidFill>
                    <a:srgbClr val="434343"/>
                  </a:solidFill>
                  <a:uFillTx/>
                  <a:latin typeface="Saira SemiCondensed SemiCond" panose="00000806000000000000" charset="0"/>
                  <a:cs typeface="Saira SemiCondensed SemiCond" panose="00000806000000000000" charset="0"/>
                </a:rPr>
                <a:t> SPECIALIZUO</a:t>
              </a:r>
              <a:r>
                <a:rPr lang="lt-LT" altLang="en-US" sz="1200" cap="all" dirty="0">
                  <a:solidFill>
                    <a:srgbClr val="434343"/>
                  </a:solidFill>
                  <a:uFillTx/>
                  <a:latin typeface="Saira SemiCondensed SemiCond" panose="00000806000000000000" charset="0"/>
                  <a:cs typeface="Saira SemiCondensed SemiCond" panose="00000806000000000000" charset="0"/>
                </a:rPr>
                <a:t>TŲ KOMITETŲ POSĖDŽIAI</a:t>
              </a:r>
            </a:p>
          </p:txBody>
        </p:sp>
      </p:grpSp>
      <p:cxnSp>
        <p:nvCxnSpPr>
          <p:cNvPr id="12" name="Straight Connector 11"/>
          <p:cNvCxnSpPr/>
          <p:nvPr/>
        </p:nvCxnSpPr>
        <p:spPr>
          <a:xfrm>
            <a:off x="3005455" y="3577590"/>
            <a:ext cx="333375"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314065" y="5256530"/>
            <a:ext cx="3058160" cy="599440"/>
            <a:chOff x="5219" y="8639"/>
            <a:chExt cx="4816" cy="944"/>
          </a:xfrm>
        </p:grpSpPr>
        <p:grpSp>
          <p:nvGrpSpPr>
            <p:cNvPr id="54" name="Group 53"/>
            <p:cNvGrpSpPr/>
            <p:nvPr/>
          </p:nvGrpSpPr>
          <p:grpSpPr>
            <a:xfrm>
              <a:off x="5219" y="8639"/>
              <a:ext cx="4817" cy="945"/>
              <a:chOff x="5224" y="7352"/>
              <a:chExt cx="4817" cy="945"/>
            </a:xfrm>
          </p:grpSpPr>
          <p:pic>
            <p:nvPicPr>
              <p:cNvPr id="24" name="Content Placeholder 10" descr="Z:\Dizaino skyrius\LJKKA\Priemones\Veiklos ataskaita\png elementai\ikoneles-09.pngikoneles-09"/>
              <p:cNvPicPr>
                <a:picLocks noChangeAspect="1"/>
              </p:cNvPicPr>
              <p:nvPr/>
            </p:nvPicPr>
            <p:blipFill>
              <a:blip r:embed="rId8"/>
              <a:srcRect/>
              <a:stretch>
                <a:fillRect/>
              </a:stretch>
            </p:blipFill>
            <p:spPr>
              <a:xfrm>
                <a:off x="5886" y="7352"/>
                <a:ext cx="941" cy="945"/>
              </a:xfrm>
              <a:prstGeom prst="rect">
                <a:avLst/>
              </a:prstGeom>
            </p:spPr>
          </p:pic>
          <p:sp>
            <p:nvSpPr>
              <p:cNvPr id="25" name="Text Box 24"/>
              <p:cNvSpPr txBox="1"/>
              <p:nvPr/>
            </p:nvSpPr>
            <p:spPr>
              <a:xfrm>
                <a:off x="7088" y="7472"/>
                <a:ext cx="2953" cy="727"/>
              </a:xfrm>
              <a:prstGeom prst="rect">
                <a:avLst/>
              </a:prstGeom>
              <a:noFill/>
            </p:spPr>
            <p:txBody>
              <a:bodyPr wrap="square" rtlCol="0">
                <a:spAutoFit/>
              </a:bodyPr>
              <a:lstStyle/>
              <a:p>
                <a:pPr algn="l"/>
                <a:r>
                  <a:rPr lang="lt-LT" altLang="en-US" sz="1200" cap="all" dirty="0">
                    <a:solidFill>
                      <a:srgbClr val="434343"/>
                    </a:solidFill>
                    <a:latin typeface="Saira SemiCondensed SemiCond" panose="00000806000000000000" charset="0"/>
                    <a:cs typeface="Saira SemiCondensed SemiCond" panose="00000806000000000000" charset="0"/>
                  </a:rPr>
                  <a:t>7</a:t>
                </a:r>
                <a:r>
                  <a:rPr lang="lt-LT" altLang="en-US" sz="1200" cap="all" dirty="0">
                    <a:solidFill>
                      <a:srgbClr val="434343"/>
                    </a:solidFill>
                    <a:uFillTx/>
                    <a:latin typeface="Saira SemiCondensed SemiCond" panose="00000806000000000000" charset="0"/>
                    <a:cs typeface="Saira SemiCondensed SemiCond" panose="00000806000000000000" charset="0"/>
                  </a:rPr>
                  <a:t> </a:t>
                </a:r>
                <a:r>
                  <a:rPr lang="lt-LT" altLang="en-US" sz="1200" cap="all" dirty="0" err="1">
                    <a:solidFill>
                      <a:srgbClr val="434343"/>
                    </a:solidFill>
                    <a:uFillTx/>
                    <a:latin typeface="Saira SemiCondensed SemiCond" panose="00000806000000000000" charset="0"/>
                    <a:cs typeface="Saira SemiCondensed SemiCond" panose="00000806000000000000" charset="0"/>
                  </a:rPr>
                  <a:t>pasiūlymAI</a:t>
                </a:r>
                <a:endParaRPr lang="lt-LT" altLang="en-US" sz="1200" cap="all" dirty="0">
                  <a:solidFill>
                    <a:srgbClr val="434343"/>
                  </a:solidFill>
                  <a:uFillTx/>
                  <a:latin typeface="Saira SemiCondensed SemiCond" panose="00000806000000000000" charset="0"/>
                  <a:cs typeface="Saira SemiCondensed SemiCond" panose="00000806000000000000" charset="0"/>
                </a:endParaRPr>
              </a:p>
              <a:p>
                <a:pPr algn="l"/>
                <a:r>
                  <a:rPr lang="lt-LT" altLang="en-US" sz="1200" cap="all" dirty="0">
                    <a:solidFill>
                      <a:srgbClr val="434343"/>
                    </a:solidFill>
                    <a:uFillTx/>
                    <a:latin typeface="Saira SemiCondensed SemiCond" panose="00000806000000000000" charset="0"/>
                    <a:cs typeface="Saira SemiCondensed SemiCond" panose="00000806000000000000" charset="0"/>
                  </a:rPr>
                  <a:t>teisėkūrai</a:t>
                </a:r>
              </a:p>
            </p:txBody>
          </p:sp>
          <p:pic>
            <p:nvPicPr>
              <p:cNvPr id="27" name="Picture 26" descr="Prezentacija_draft2-16"/>
              <p:cNvPicPr>
                <a:picLocks noChangeAspect="1"/>
              </p:cNvPicPr>
              <p:nvPr/>
            </p:nvPicPr>
            <p:blipFill>
              <a:blip r:embed="rId4"/>
              <a:stretch>
                <a:fillRect/>
              </a:stretch>
            </p:blipFill>
            <p:spPr>
              <a:xfrm>
                <a:off x="5224" y="7748"/>
                <a:ext cx="161" cy="161"/>
              </a:xfrm>
              <a:prstGeom prst="rect">
                <a:avLst/>
              </a:prstGeom>
            </p:spPr>
          </p:pic>
        </p:grpSp>
        <p:cxnSp>
          <p:nvCxnSpPr>
            <p:cNvPr id="32" name="Straight Connector 31"/>
            <p:cNvCxnSpPr/>
            <p:nvPr/>
          </p:nvCxnSpPr>
          <p:spPr>
            <a:xfrm>
              <a:off x="5376" y="9119"/>
              <a:ext cx="525"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834390" y="6006465"/>
            <a:ext cx="2183765" cy="658495"/>
            <a:chOff x="1285" y="7304"/>
            <a:chExt cx="3439" cy="1037"/>
          </a:xfrm>
        </p:grpSpPr>
        <p:pic>
          <p:nvPicPr>
            <p:cNvPr id="36" name="Content Placeholder 10" descr="Z:\Dizaino skyrius\LJKKA\Priemones\Veiklos ataskaita\png elementai\ikoneles-08.pngikoneles-08"/>
            <p:cNvPicPr>
              <a:picLocks noChangeAspect="1"/>
            </p:cNvPicPr>
            <p:nvPr/>
          </p:nvPicPr>
          <p:blipFill>
            <a:blip r:embed="rId9"/>
            <a:srcRect/>
            <a:stretch>
              <a:fillRect/>
            </a:stretch>
          </p:blipFill>
          <p:spPr>
            <a:xfrm>
              <a:off x="3776" y="7304"/>
              <a:ext cx="948" cy="945"/>
            </a:xfrm>
            <a:prstGeom prst="rect">
              <a:avLst/>
            </a:prstGeom>
          </p:spPr>
        </p:pic>
        <p:sp>
          <p:nvSpPr>
            <p:cNvPr id="39" name="Text Box 38"/>
            <p:cNvSpPr txBox="1"/>
            <p:nvPr/>
          </p:nvSpPr>
          <p:spPr>
            <a:xfrm>
              <a:off x="1285" y="7325"/>
              <a:ext cx="2216" cy="1016"/>
            </a:xfrm>
            <a:prstGeom prst="rect">
              <a:avLst/>
            </a:prstGeom>
            <a:noFill/>
          </p:spPr>
          <p:txBody>
            <a:bodyPr wrap="square" rtlCol="0">
              <a:spAutoFit/>
            </a:bodyPr>
            <a:lstStyle/>
            <a:p>
              <a:pPr algn="r"/>
              <a:r>
                <a:rPr lang="lt-LT" sz="1200" cap="all" dirty="0">
                  <a:solidFill>
                    <a:srgbClr val="434343"/>
                  </a:solidFill>
                  <a:uFillTx/>
                  <a:latin typeface="Saira SemiCondensed SemiCond" panose="00000806000000000000" charset="0"/>
                  <a:cs typeface="Saira SemiCondensed SemiCond" panose="00000806000000000000" charset="0"/>
                </a:rPr>
                <a:t>32</a:t>
              </a:r>
              <a:r>
                <a:rPr sz="1200" cap="all" dirty="0">
                  <a:solidFill>
                    <a:srgbClr val="434343"/>
                  </a:solidFill>
                  <a:uFillTx/>
                  <a:latin typeface="Saira SemiCondensed SemiCond" panose="00000806000000000000" charset="0"/>
                  <a:cs typeface="Saira SemiCondensed SemiCond" panose="00000806000000000000" charset="0"/>
                </a:rPr>
                <a:t> </a:t>
              </a:r>
              <a:r>
                <a:rPr sz="1200" cap="all" dirty="0" err="1">
                  <a:solidFill>
                    <a:srgbClr val="434343"/>
                  </a:solidFill>
                  <a:uFillTx/>
                  <a:latin typeface="Saira SemiCondensed SemiCond" panose="00000806000000000000" charset="0"/>
                  <a:cs typeface="Saira SemiCondensed SemiCond" panose="00000806000000000000" charset="0"/>
                </a:rPr>
                <a:t>atstovų</a:t>
              </a:r>
              <a:r>
                <a:rPr sz="1200" cap="all" dirty="0">
                  <a:solidFill>
                    <a:srgbClr val="434343"/>
                  </a:solidFill>
                  <a:uFillTx/>
                  <a:latin typeface="Saira SemiCondensed SemiCond" panose="00000806000000000000" charset="0"/>
                  <a:cs typeface="Saira SemiCondensed SemiCond" panose="00000806000000000000" charset="0"/>
                </a:rPr>
                <a:t> </a:t>
              </a:r>
              <a:r>
                <a:rPr sz="1200" cap="all" dirty="0" err="1">
                  <a:solidFill>
                    <a:srgbClr val="434343"/>
                  </a:solidFill>
                  <a:uFillTx/>
                  <a:latin typeface="Saira SemiCondensed SemiCond" panose="00000806000000000000" charset="0"/>
                  <a:cs typeface="Saira SemiCondensed SemiCond" panose="00000806000000000000" charset="0"/>
                </a:rPr>
                <a:t>tarybų</a:t>
              </a:r>
              <a:r>
                <a:rPr sz="1200" cap="all" dirty="0">
                  <a:solidFill>
                    <a:srgbClr val="434343"/>
                  </a:solidFill>
                  <a:uFillTx/>
                  <a:latin typeface="Saira SemiCondensed SemiCond" panose="00000806000000000000" charset="0"/>
                  <a:cs typeface="Saira SemiCondensed SemiCond" panose="00000806000000000000" charset="0"/>
                </a:rPr>
                <a:t> ir </a:t>
              </a:r>
              <a:r>
                <a:rPr sz="1200" cap="all" dirty="0" err="1">
                  <a:solidFill>
                    <a:srgbClr val="434343"/>
                  </a:solidFill>
                  <a:uFillTx/>
                  <a:latin typeface="Saira SemiCondensed SemiCond" panose="00000806000000000000" charset="0"/>
                  <a:cs typeface="Saira SemiCondensed SemiCond" panose="00000806000000000000" charset="0"/>
                </a:rPr>
                <a:t>darbo</a:t>
              </a:r>
              <a:r>
                <a:rPr sz="1200" cap="all" dirty="0">
                  <a:solidFill>
                    <a:srgbClr val="434343"/>
                  </a:solidFill>
                  <a:uFillTx/>
                  <a:latin typeface="Saira SemiCondensed SemiCond" panose="00000806000000000000" charset="0"/>
                  <a:cs typeface="Saira SemiCondensed SemiCond" panose="00000806000000000000" charset="0"/>
                </a:rPr>
                <a:t> </a:t>
              </a:r>
              <a:r>
                <a:rPr sz="1200" cap="all" dirty="0" err="1">
                  <a:solidFill>
                    <a:srgbClr val="434343"/>
                  </a:solidFill>
                  <a:uFillTx/>
                  <a:latin typeface="Saira SemiCondensed SemiCond" panose="00000806000000000000" charset="0"/>
                  <a:cs typeface="Saira SemiCondensed SemiCond" panose="00000806000000000000" charset="0"/>
                </a:rPr>
                <a:t>grupių</a:t>
              </a:r>
              <a:r>
                <a:rPr sz="1200" cap="all" dirty="0">
                  <a:solidFill>
                    <a:srgbClr val="434343"/>
                  </a:solidFill>
                  <a:uFillTx/>
                  <a:latin typeface="Saira SemiCondensed SemiCond" panose="00000806000000000000" charset="0"/>
                  <a:cs typeface="Saira SemiCondensed SemiCond" panose="00000806000000000000" charset="0"/>
                </a:rPr>
                <a:t> </a:t>
              </a:r>
              <a:r>
                <a:rPr sz="1200" cap="all" dirty="0" err="1">
                  <a:solidFill>
                    <a:srgbClr val="434343"/>
                  </a:solidFill>
                  <a:uFillTx/>
                  <a:latin typeface="Saira SemiCondensed SemiCond" panose="00000806000000000000" charset="0"/>
                  <a:cs typeface="Saira SemiCondensed SemiCond" panose="00000806000000000000" charset="0"/>
                </a:rPr>
                <a:t>posėd</a:t>
              </a:r>
              <a:r>
                <a:rPr lang="lt-LT" sz="1200" cap="all" dirty="0" err="1">
                  <a:solidFill>
                    <a:srgbClr val="434343"/>
                  </a:solidFill>
                  <a:latin typeface="Saira SemiCondensed SemiCond" panose="00000806000000000000" charset="0"/>
                  <a:cs typeface="Saira SemiCondensed SemiCond" panose="00000806000000000000" charset="0"/>
                </a:rPr>
                <a:t>žiai</a:t>
              </a:r>
              <a:endParaRPr lang="lt-LT" sz="1200" cap="all" dirty="0">
                <a:solidFill>
                  <a:srgbClr val="434343"/>
                </a:solidFill>
                <a:uFillTx/>
                <a:latin typeface="Saira SemiCondensed SemiCond" panose="00000806000000000000" charset="0"/>
                <a:cs typeface="Saira SemiCondensed SemiCond" panose="00000806000000000000" charset="0"/>
              </a:endParaRPr>
            </a:p>
          </p:txBody>
        </p:sp>
      </p:grpSp>
      <p:cxnSp>
        <p:nvCxnSpPr>
          <p:cNvPr id="53" name="Straight Connector 52"/>
          <p:cNvCxnSpPr/>
          <p:nvPr/>
        </p:nvCxnSpPr>
        <p:spPr>
          <a:xfrm>
            <a:off x="3422650" y="7070090"/>
            <a:ext cx="333375"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376555" y="7578090"/>
            <a:ext cx="3057525" cy="690880"/>
            <a:chOff x="593" y="11814"/>
            <a:chExt cx="4815" cy="1088"/>
          </a:xfrm>
        </p:grpSpPr>
        <p:grpSp>
          <p:nvGrpSpPr>
            <p:cNvPr id="57" name="Group 56"/>
            <p:cNvGrpSpPr/>
            <p:nvPr/>
          </p:nvGrpSpPr>
          <p:grpSpPr>
            <a:xfrm>
              <a:off x="593" y="11814"/>
              <a:ext cx="4815" cy="1088"/>
              <a:chOff x="593" y="8722"/>
              <a:chExt cx="4815" cy="1088"/>
            </a:xfrm>
          </p:grpSpPr>
          <p:pic>
            <p:nvPicPr>
              <p:cNvPr id="44" name="Content Placeholder 10" descr="Z:\Dizaino skyrius\LJKKA\Priemones\Veiklos ataskaita\png elementai\ikoneles-06.pngikoneles-06"/>
              <p:cNvPicPr>
                <a:picLocks noChangeAspect="1"/>
              </p:cNvPicPr>
              <p:nvPr/>
            </p:nvPicPr>
            <p:blipFill>
              <a:blip r:embed="rId10"/>
              <a:srcRect/>
              <a:stretch>
                <a:fillRect/>
              </a:stretch>
            </p:blipFill>
            <p:spPr>
              <a:xfrm>
                <a:off x="3768" y="8722"/>
                <a:ext cx="948" cy="945"/>
              </a:xfrm>
              <a:prstGeom prst="rect">
                <a:avLst/>
              </a:prstGeom>
            </p:spPr>
          </p:pic>
          <p:pic>
            <p:nvPicPr>
              <p:cNvPr id="46" name="Picture 45" descr="Prezentacija_draft2-16"/>
              <p:cNvPicPr>
                <a:picLocks noChangeAspect="1"/>
              </p:cNvPicPr>
              <p:nvPr/>
            </p:nvPicPr>
            <p:blipFill>
              <a:blip r:embed="rId4"/>
              <a:stretch>
                <a:fillRect/>
              </a:stretch>
            </p:blipFill>
            <p:spPr>
              <a:xfrm>
                <a:off x="5247" y="9104"/>
                <a:ext cx="161" cy="161"/>
              </a:xfrm>
              <a:prstGeom prst="rect">
                <a:avLst/>
              </a:prstGeom>
            </p:spPr>
          </p:pic>
          <p:sp>
            <p:nvSpPr>
              <p:cNvPr id="47" name="Text Box 46"/>
              <p:cNvSpPr txBox="1"/>
              <p:nvPr/>
            </p:nvSpPr>
            <p:spPr>
              <a:xfrm>
                <a:off x="593" y="8792"/>
                <a:ext cx="2953" cy="1018"/>
              </a:xfrm>
              <a:prstGeom prst="rect">
                <a:avLst/>
              </a:prstGeom>
              <a:noFill/>
            </p:spPr>
            <p:txBody>
              <a:bodyPr wrap="square" rtlCol="0">
                <a:spAutoFit/>
              </a:bodyPr>
              <a:lstStyle/>
              <a:p>
                <a:pPr algn="r"/>
                <a:r>
                  <a:rPr lang="lt-LT" sz="1200" cap="all" dirty="0">
                    <a:solidFill>
                      <a:srgbClr val="434343"/>
                    </a:solidFill>
                    <a:latin typeface="Saira SemiCondensed SemiCond" panose="00000806000000000000" charset="0"/>
                    <a:cs typeface="Saira SemiCondensed SemiCond" panose="00000806000000000000" charset="0"/>
                  </a:rPr>
                  <a:t>14</a:t>
                </a:r>
                <a:r>
                  <a:rPr sz="1200" cap="all" dirty="0">
                    <a:solidFill>
                      <a:srgbClr val="434343"/>
                    </a:solidFill>
                    <a:uFillTx/>
                    <a:latin typeface="Saira SemiCondensed SemiCond" panose="00000806000000000000" charset="0"/>
                    <a:cs typeface="Saira SemiCondensed SemiCond" panose="00000806000000000000" charset="0"/>
                  </a:rPr>
                  <a:t> </a:t>
                </a:r>
                <a:r>
                  <a:rPr sz="1200" cap="all" dirty="0" err="1">
                    <a:solidFill>
                      <a:srgbClr val="434343"/>
                    </a:solidFill>
                    <a:uFillTx/>
                    <a:latin typeface="Saira SemiCondensed SemiCond" panose="00000806000000000000" charset="0"/>
                    <a:cs typeface="Saira SemiCondensed SemiCond" panose="00000806000000000000" charset="0"/>
                  </a:rPr>
                  <a:t>susitikim</a:t>
                </a:r>
                <a:r>
                  <a:rPr lang="lt-LT" sz="1200" cap="all" dirty="0">
                    <a:solidFill>
                      <a:srgbClr val="434343"/>
                    </a:solidFill>
                    <a:uFillTx/>
                    <a:latin typeface="Saira SemiCondensed SemiCond" panose="00000806000000000000" charset="0"/>
                    <a:cs typeface="Saira SemiCondensed SemiCond" panose="00000806000000000000" charset="0"/>
                  </a:rPr>
                  <a:t>ų su valdžios institucijų ir verslo atstovais</a:t>
                </a:r>
                <a:endParaRPr sz="1200" cap="all" dirty="0">
                  <a:solidFill>
                    <a:srgbClr val="434343"/>
                  </a:solidFill>
                  <a:uFillTx/>
                  <a:latin typeface="Saira SemiCondensed SemiCond" panose="00000806000000000000" charset="0"/>
                  <a:cs typeface="Saira SemiCondensed SemiCond" panose="00000806000000000000" charset="0"/>
                </a:endParaRPr>
              </a:p>
            </p:txBody>
          </p:sp>
        </p:grpSp>
        <p:cxnSp>
          <p:nvCxnSpPr>
            <p:cNvPr id="60" name="Straight Connector 59"/>
            <p:cNvCxnSpPr/>
            <p:nvPr/>
          </p:nvCxnSpPr>
          <p:spPr>
            <a:xfrm>
              <a:off x="4719" y="12276"/>
              <a:ext cx="525"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3422650" y="8691880"/>
            <a:ext cx="333375"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4" name="Content Placeholder 10" descr="Z:\Dizaino skyrius\LJKKA\Priemones\Veiklos ataskaita\png elementai\ikoneles-04.pngikoneles-04"/>
          <p:cNvPicPr>
            <a:picLocks noChangeAspect="1"/>
          </p:cNvPicPr>
          <p:nvPr/>
        </p:nvPicPr>
        <p:blipFill>
          <a:blip r:embed="rId11"/>
          <a:srcRect/>
          <a:stretch>
            <a:fillRect/>
          </a:stretch>
        </p:blipFill>
        <p:spPr>
          <a:xfrm>
            <a:off x="3734435" y="6779895"/>
            <a:ext cx="597535" cy="594995"/>
          </a:xfrm>
          <a:prstGeom prst="rect">
            <a:avLst/>
          </a:prstGeom>
        </p:spPr>
      </p:pic>
      <p:cxnSp>
        <p:nvCxnSpPr>
          <p:cNvPr id="66" name="Straight Connector 65"/>
          <p:cNvCxnSpPr/>
          <p:nvPr/>
        </p:nvCxnSpPr>
        <p:spPr>
          <a:xfrm>
            <a:off x="3016885" y="6325235"/>
            <a:ext cx="333375"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7" name="Picture 66" descr="Prezentacija_draft2-16"/>
          <p:cNvPicPr>
            <a:picLocks noChangeAspect="1"/>
          </p:cNvPicPr>
          <p:nvPr/>
        </p:nvPicPr>
        <p:blipFill>
          <a:blip r:embed="rId4"/>
          <a:stretch>
            <a:fillRect/>
          </a:stretch>
        </p:blipFill>
        <p:spPr>
          <a:xfrm>
            <a:off x="3324860" y="6273800"/>
            <a:ext cx="102235" cy="1022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descr="Prezentacija_draft2-13"/>
          <p:cNvPicPr>
            <a:picLocks noChangeAspect="1"/>
          </p:cNvPicPr>
          <p:nvPr/>
        </p:nvPicPr>
        <p:blipFill>
          <a:blip r:embed="rId2"/>
          <a:stretch>
            <a:fillRect/>
          </a:stretch>
        </p:blipFill>
        <p:spPr>
          <a:xfrm>
            <a:off x="914400" y="619760"/>
            <a:ext cx="5306695" cy="8559800"/>
          </a:xfrm>
          <a:prstGeom prst="rect">
            <a:avLst/>
          </a:prstGeom>
        </p:spPr>
      </p:pic>
      <p:pic>
        <p:nvPicPr>
          <p:cNvPr id="15" name="Content Placeholder 14" descr="Prezentacija_draft2-18"/>
          <p:cNvPicPr>
            <a:picLocks noChangeAspect="1"/>
          </p:cNvPicPr>
          <p:nvPr/>
        </p:nvPicPr>
        <p:blipFill>
          <a:blip r:embed="rId3"/>
          <a:stretch>
            <a:fillRect/>
          </a:stretch>
        </p:blipFill>
        <p:spPr>
          <a:xfrm rot="16200000">
            <a:off x="4584065" y="1146810"/>
            <a:ext cx="1089025" cy="1090930"/>
          </a:xfrm>
          <a:prstGeom prst="rect">
            <a:avLst/>
          </a:prstGeom>
        </p:spPr>
      </p:pic>
      <p:sp>
        <p:nvSpPr>
          <p:cNvPr id="11" name="Text Box 10"/>
          <p:cNvSpPr txBox="1"/>
          <p:nvPr/>
        </p:nvSpPr>
        <p:spPr>
          <a:xfrm>
            <a:off x="1188085" y="1203960"/>
            <a:ext cx="4145280" cy="1814830"/>
          </a:xfrm>
          <a:prstGeom prst="rect">
            <a:avLst/>
          </a:prstGeom>
          <a:noFill/>
        </p:spPr>
        <p:txBody>
          <a:bodyPr wrap="square" rtlCol="0">
            <a:spAutoFit/>
          </a:bodyPr>
          <a:lstStyle/>
          <a:p>
            <a:pPr>
              <a:lnSpc>
                <a:spcPct val="70000"/>
              </a:lnSpc>
            </a:pPr>
            <a:r>
              <a:rPr lang="lt-LT" altLang="en-US" sz="8000" cap="all">
                <a:solidFill>
                  <a:srgbClr val="434343"/>
                </a:solidFill>
                <a:uFillTx/>
                <a:latin typeface="Teko" panose="02000000000000000000" charset="0"/>
                <a:cs typeface="Teko" panose="02000000000000000000" charset="0"/>
              </a:rPr>
              <a:t>LJKKA komitetai</a:t>
            </a:r>
          </a:p>
        </p:txBody>
      </p:sp>
      <p:pic>
        <p:nvPicPr>
          <p:cNvPr id="14" name="Picture 13" descr="Prezentacija_draft2-16"/>
          <p:cNvPicPr>
            <a:picLocks noChangeAspect="1"/>
          </p:cNvPicPr>
          <p:nvPr/>
        </p:nvPicPr>
        <p:blipFill>
          <a:blip r:embed="rId4"/>
          <a:stretch>
            <a:fillRect/>
          </a:stretch>
        </p:blipFill>
        <p:spPr>
          <a:xfrm>
            <a:off x="4481195" y="2582545"/>
            <a:ext cx="102235" cy="102235"/>
          </a:xfrm>
          <a:prstGeom prst="rect">
            <a:avLst/>
          </a:prstGeom>
        </p:spPr>
      </p:pic>
      <p:pic>
        <p:nvPicPr>
          <p:cNvPr id="12" name="Picture 11" descr="Prezentacija_draft2-17"/>
          <p:cNvPicPr>
            <a:picLocks noChangeAspect="1"/>
          </p:cNvPicPr>
          <p:nvPr/>
        </p:nvPicPr>
        <p:blipFill>
          <a:blip r:embed="rId5"/>
          <a:stretch>
            <a:fillRect/>
          </a:stretch>
        </p:blipFill>
        <p:spPr>
          <a:xfrm>
            <a:off x="1346835" y="3406140"/>
            <a:ext cx="142875" cy="146050"/>
          </a:xfrm>
          <a:prstGeom prst="rect">
            <a:avLst/>
          </a:prstGeom>
        </p:spPr>
      </p:pic>
      <p:sp>
        <p:nvSpPr>
          <p:cNvPr id="13" name="Text Box 12"/>
          <p:cNvSpPr txBox="1"/>
          <p:nvPr/>
        </p:nvSpPr>
        <p:spPr>
          <a:xfrm>
            <a:off x="1589405" y="3298825"/>
            <a:ext cx="1869440" cy="368300"/>
          </a:xfrm>
          <a:prstGeom prst="rect">
            <a:avLst/>
          </a:prstGeom>
          <a:noFill/>
        </p:spPr>
        <p:txBody>
          <a:bodyPr wrap="square" rtlCol="0">
            <a:spAutoFit/>
          </a:bodyPr>
          <a:lstStyle/>
          <a:p>
            <a:r>
              <a:rPr lang="lt-LT" altLang="en-US">
                <a:solidFill>
                  <a:srgbClr val="434343"/>
                </a:solidFill>
                <a:latin typeface="Saira SemiCondensed SemiCond" panose="00000806000000000000" charset="0"/>
                <a:cs typeface="Saira SemiCondensed SemiCond" panose="00000806000000000000" charset="0"/>
              </a:rPr>
              <a:t>T</a:t>
            </a:r>
            <a:r>
              <a:rPr lang="en-US" altLang="lt-LT">
                <a:solidFill>
                  <a:srgbClr val="434343"/>
                </a:solidFill>
                <a:latin typeface="Saira SemiCondensed SemiCond" panose="00000806000000000000" charset="0"/>
                <a:cs typeface="Saira SemiCondensed SemiCond" panose="00000806000000000000" charset="0"/>
              </a:rPr>
              <a:t>EIS</a:t>
            </a:r>
            <a:r>
              <a:rPr lang="lt-LT" altLang="lt-LT">
                <a:solidFill>
                  <a:srgbClr val="434343"/>
                </a:solidFill>
                <a:latin typeface="Saira SemiCondensed SemiCond" panose="00000806000000000000" charset="0"/>
                <a:cs typeface="Saira SemiCondensed SemiCond" panose="00000806000000000000" charset="0"/>
              </a:rPr>
              <a:t>ĖS</a:t>
            </a:r>
          </a:p>
        </p:txBody>
      </p:sp>
      <p:sp>
        <p:nvSpPr>
          <p:cNvPr id="7" name="Text Box 6"/>
          <p:cNvSpPr txBox="1"/>
          <p:nvPr/>
        </p:nvSpPr>
        <p:spPr>
          <a:xfrm>
            <a:off x="1593850" y="3757295"/>
            <a:ext cx="3361690" cy="306705"/>
          </a:xfrm>
          <a:prstGeom prst="rect">
            <a:avLst/>
          </a:prstGeom>
          <a:noFill/>
        </p:spPr>
        <p:txBody>
          <a:bodyPr wrap="square" rtlCol="0">
            <a:spAutoFit/>
          </a:bodyPr>
          <a:lstStyle/>
          <a:p>
            <a:r>
              <a:rPr sz="1400" dirty="0">
                <a:solidFill>
                  <a:srgbClr val="434343"/>
                </a:solidFill>
                <a:latin typeface="Saira SemiCondensed SemiCond" panose="00000806000000000000" charset="0"/>
                <a:cs typeface="Saira SemiCondensed SemiCond" panose="00000806000000000000" charset="0"/>
              </a:rPr>
              <a:t>P</a:t>
            </a:r>
            <a:r>
              <a:rPr lang="lt-LT" sz="1400" dirty="0" err="1">
                <a:solidFill>
                  <a:srgbClr val="434343"/>
                </a:solidFill>
                <a:latin typeface="Saira SemiCondensed SemiCond" panose="00000806000000000000" charset="0"/>
                <a:cs typeface="Saira SemiCondensed SemiCond" panose="00000806000000000000" charset="0"/>
              </a:rPr>
              <a:t>osėdžiui</a:t>
            </a:r>
            <a:r>
              <a:rPr lang="lt-LT" sz="1400" dirty="0">
                <a:solidFill>
                  <a:srgbClr val="434343"/>
                </a:solidFill>
                <a:latin typeface="Saira SemiCondensed SemiCond" panose="00000806000000000000" charset="0"/>
                <a:cs typeface="Saira SemiCondensed SemiCond" panose="00000806000000000000" charset="0"/>
              </a:rPr>
              <a:t> p</a:t>
            </a:r>
            <a:r>
              <a:rPr sz="1400" dirty="0" err="1">
                <a:solidFill>
                  <a:srgbClr val="434343"/>
                </a:solidFill>
                <a:latin typeface="Saira SemiCondensed SemiCond" panose="00000806000000000000" charset="0"/>
                <a:cs typeface="Saira SemiCondensed SemiCond" panose="00000806000000000000" charset="0"/>
              </a:rPr>
              <a:t>irminink</a:t>
            </a:r>
            <a:r>
              <a:rPr lang="lt-LT" sz="1400" dirty="0" err="1">
                <a:solidFill>
                  <a:srgbClr val="434343"/>
                </a:solidFill>
                <a:latin typeface="Saira SemiCondensed SemiCond" panose="00000806000000000000" charset="0"/>
                <a:cs typeface="Saira SemiCondensed SemiCond" panose="00000806000000000000" charset="0"/>
              </a:rPr>
              <a:t>auja</a:t>
            </a:r>
            <a:r>
              <a:rPr lang="lt-LT" sz="1400">
                <a:solidFill>
                  <a:srgbClr val="434343"/>
                </a:solidFill>
                <a:latin typeface="Saira SemiCondensed SemiCond" panose="00000806000000000000" charset="0"/>
                <a:cs typeface="Saira SemiCondensed SemiCond" panose="00000806000000000000" charset="0"/>
              </a:rPr>
              <a:t> jo iniciatorius</a:t>
            </a:r>
            <a:endParaRPr sz="1400" dirty="0">
              <a:solidFill>
                <a:srgbClr val="434343"/>
              </a:solidFill>
              <a:latin typeface="Saira SemiCondensed SemiCond" panose="00000806000000000000" charset="0"/>
              <a:cs typeface="Saira SemiCondensed SemiCond" panose="00000806000000000000" charset="0"/>
            </a:endParaRPr>
          </a:p>
        </p:txBody>
      </p:sp>
      <p:pic>
        <p:nvPicPr>
          <p:cNvPr id="17" name="Picture 16" descr="Prezentacija_draft2-17"/>
          <p:cNvPicPr>
            <a:picLocks noChangeAspect="1"/>
          </p:cNvPicPr>
          <p:nvPr/>
        </p:nvPicPr>
        <p:blipFill>
          <a:blip r:embed="rId5"/>
          <a:stretch>
            <a:fillRect/>
          </a:stretch>
        </p:blipFill>
        <p:spPr>
          <a:xfrm>
            <a:off x="1346835" y="4772660"/>
            <a:ext cx="142875" cy="146050"/>
          </a:xfrm>
          <a:prstGeom prst="rect">
            <a:avLst/>
          </a:prstGeom>
        </p:spPr>
      </p:pic>
      <p:sp>
        <p:nvSpPr>
          <p:cNvPr id="18" name="Text Box 17"/>
          <p:cNvSpPr txBox="1"/>
          <p:nvPr/>
        </p:nvSpPr>
        <p:spPr>
          <a:xfrm>
            <a:off x="1589405" y="4665345"/>
            <a:ext cx="2186940" cy="645160"/>
          </a:xfrm>
          <a:prstGeom prst="rect">
            <a:avLst/>
          </a:prstGeom>
          <a:noFill/>
        </p:spPr>
        <p:txBody>
          <a:bodyPr wrap="square" rtlCol="0">
            <a:spAutoFit/>
          </a:bodyPr>
          <a:lstStyle/>
          <a:p>
            <a:r>
              <a:rPr lang="lt-LT" altLang="en-US">
                <a:solidFill>
                  <a:srgbClr val="434343"/>
                </a:solidFill>
                <a:latin typeface="Saira SemiCondensed SemiCond" panose="00000806000000000000" charset="0"/>
                <a:cs typeface="Saira SemiCondensed SemiCond" panose="00000806000000000000" charset="0"/>
              </a:rPr>
              <a:t>TECHNIKOS IR </a:t>
            </a:r>
            <a:br>
              <a:rPr lang="lt-LT" altLang="en-US">
                <a:solidFill>
                  <a:srgbClr val="434343"/>
                </a:solidFill>
                <a:latin typeface="Saira SemiCondensed SemiCond" panose="00000806000000000000" charset="0"/>
                <a:cs typeface="Saira SemiCondensed SemiCond" panose="00000806000000000000" charset="0"/>
              </a:rPr>
            </a:br>
            <a:r>
              <a:rPr lang="lt-LT" altLang="en-US">
                <a:solidFill>
                  <a:srgbClr val="434343"/>
                </a:solidFill>
                <a:latin typeface="Saira SemiCondensed SemiCond" panose="00000806000000000000" charset="0"/>
                <a:cs typeface="Saira SemiCondensed SemiCond" panose="00000806000000000000" charset="0"/>
              </a:rPr>
              <a:t>INFRASTRUKTŪROS</a:t>
            </a:r>
          </a:p>
        </p:txBody>
      </p:sp>
      <p:sp>
        <p:nvSpPr>
          <p:cNvPr id="9" name="Text Box 8"/>
          <p:cNvSpPr txBox="1"/>
          <p:nvPr/>
        </p:nvSpPr>
        <p:spPr>
          <a:xfrm>
            <a:off x="1593850" y="5398135"/>
            <a:ext cx="3361690" cy="306705"/>
          </a:xfrm>
          <a:prstGeom prst="rect">
            <a:avLst/>
          </a:prstGeom>
          <a:noFill/>
        </p:spPr>
        <p:txBody>
          <a:bodyPr wrap="square" rtlCol="0">
            <a:spAutoFit/>
          </a:bodyPr>
          <a:lstStyle/>
          <a:p>
            <a:r>
              <a:rPr sz="1400" dirty="0" err="1">
                <a:solidFill>
                  <a:srgbClr val="434343"/>
                </a:solidFill>
                <a:latin typeface="Saira SemiCondensed SemiCond" panose="00000806000000000000" charset="0"/>
                <a:cs typeface="Saira SemiCondensed SemiCond" panose="00000806000000000000" charset="0"/>
              </a:rPr>
              <a:t>Pirmininkas</a:t>
            </a:r>
            <a:r>
              <a:rPr sz="1400" dirty="0">
                <a:solidFill>
                  <a:srgbClr val="434343"/>
                </a:solidFill>
                <a:latin typeface="Saira SemiCondensed SemiCond" panose="00000806000000000000" charset="0"/>
                <a:cs typeface="Saira SemiCondensed SemiCond" panose="00000806000000000000" charset="0"/>
              </a:rPr>
              <a:t> </a:t>
            </a:r>
            <a:r>
              <a:rPr lang="lt-LT" sz="1400" dirty="0">
                <a:solidFill>
                  <a:srgbClr val="434343"/>
                </a:solidFill>
                <a:latin typeface="Saira SemiCondensed SemiCond" panose="00000806000000000000" charset="0"/>
                <a:cs typeface="Saira SemiCondensed SemiCond" panose="00000806000000000000" charset="0"/>
              </a:rPr>
              <a:t>Kornelijus Kerpė</a:t>
            </a:r>
            <a:endParaRPr sz="1400" dirty="0">
              <a:solidFill>
                <a:srgbClr val="434343"/>
              </a:solidFill>
              <a:latin typeface="Saira SemiCondensed SemiCond" panose="00000806000000000000" charset="0"/>
              <a:cs typeface="Saira SemiCondensed SemiCond" panose="00000806000000000000" charset="0"/>
            </a:endParaRPr>
          </a:p>
        </p:txBody>
      </p:sp>
      <p:pic>
        <p:nvPicPr>
          <p:cNvPr id="10" name="Picture 9" descr="Prezentacija_draft2-17"/>
          <p:cNvPicPr>
            <a:picLocks noChangeAspect="1"/>
          </p:cNvPicPr>
          <p:nvPr/>
        </p:nvPicPr>
        <p:blipFill>
          <a:blip r:embed="rId5"/>
          <a:stretch>
            <a:fillRect/>
          </a:stretch>
        </p:blipFill>
        <p:spPr>
          <a:xfrm>
            <a:off x="1346835" y="6413500"/>
            <a:ext cx="142875" cy="146050"/>
          </a:xfrm>
          <a:prstGeom prst="rect">
            <a:avLst/>
          </a:prstGeom>
        </p:spPr>
      </p:pic>
      <p:sp>
        <p:nvSpPr>
          <p:cNvPr id="16" name="Text Box 15"/>
          <p:cNvSpPr txBox="1"/>
          <p:nvPr/>
        </p:nvSpPr>
        <p:spPr>
          <a:xfrm>
            <a:off x="1589405" y="6306185"/>
            <a:ext cx="3453130" cy="368300"/>
          </a:xfrm>
          <a:prstGeom prst="rect">
            <a:avLst/>
          </a:prstGeom>
          <a:noFill/>
        </p:spPr>
        <p:txBody>
          <a:bodyPr wrap="square" rtlCol="0">
            <a:spAutoFit/>
          </a:bodyPr>
          <a:lstStyle/>
          <a:p>
            <a:r>
              <a:rPr lang="lt-LT" altLang="en-US" dirty="0">
                <a:solidFill>
                  <a:srgbClr val="434343"/>
                </a:solidFill>
                <a:latin typeface="Saira SemiCondensed SemiCond" panose="00000806000000000000" charset="0"/>
                <a:cs typeface="Saira SemiCondensed SemiCond" panose="00000806000000000000" charset="0"/>
              </a:rPr>
              <a:t>EKONOMIKOS IR FINANSŲ</a:t>
            </a:r>
          </a:p>
        </p:txBody>
      </p:sp>
      <p:sp>
        <p:nvSpPr>
          <p:cNvPr id="19" name="Text Box 18"/>
          <p:cNvSpPr txBox="1"/>
          <p:nvPr/>
        </p:nvSpPr>
        <p:spPr>
          <a:xfrm>
            <a:off x="1593850" y="6767195"/>
            <a:ext cx="3361690" cy="306705"/>
          </a:xfrm>
          <a:prstGeom prst="rect">
            <a:avLst/>
          </a:prstGeom>
          <a:noFill/>
        </p:spPr>
        <p:txBody>
          <a:bodyPr wrap="square" rtlCol="0">
            <a:spAutoFit/>
          </a:bodyPr>
          <a:lstStyle/>
          <a:p>
            <a:r>
              <a:rPr sz="1400" dirty="0" err="1">
                <a:solidFill>
                  <a:srgbClr val="434343"/>
                </a:solidFill>
                <a:latin typeface="Saira SemiCondensed SemiCond" panose="00000806000000000000" charset="0"/>
                <a:cs typeface="Saira SemiCondensed SemiCond" panose="00000806000000000000" charset="0"/>
              </a:rPr>
              <a:t>Pirmininkas</a:t>
            </a:r>
            <a:r>
              <a:rPr sz="1400" dirty="0">
                <a:solidFill>
                  <a:srgbClr val="434343"/>
                </a:solidFill>
                <a:latin typeface="Saira SemiCondensed SemiCond" panose="00000806000000000000" charset="0"/>
                <a:cs typeface="Saira SemiCondensed SemiCond" panose="00000806000000000000" charset="0"/>
              </a:rPr>
              <a:t> </a:t>
            </a:r>
            <a:r>
              <a:rPr lang="lt-LT" sz="1400" dirty="0">
                <a:solidFill>
                  <a:srgbClr val="434343"/>
                </a:solidFill>
                <a:latin typeface="Saira SemiCondensed SemiCond" panose="00000806000000000000" charset="0"/>
                <a:cs typeface="Saira SemiCondensed SemiCond" panose="00000806000000000000" charset="0"/>
              </a:rPr>
              <a:t>Vytautas Pikturna</a:t>
            </a:r>
            <a:endParaRPr sz="1400" dirty="0">
              <a:solidFill>
                <a:srgbClr val="434343"/>
              </a:solidFill>
              <a:latin typeface="Saira SemiCondensed SemiCond" panose="00000806000000000000" charset="0"/>
              <a:cs typeface="Saira SemiCondensed SemiCond" panose="00000806000000000000" charset="0"/>
            </a:endParaRPr>
          </a:p>
        </p:txBody>
      </p:sp>
      <p:pic>
        <p:nvPicPr>
          <p:cNvPr id="20" name="Picture 19" descr="Prezentacija_draft2-17"/>
          <p:cNvPicPr>
            <a:picLocks noChangeAspect="1"/>
          </p:cNvPicPr>
          <p:nvPr/>
        </p:nvPicPr>
        <p:blipFill>
          <a:blip r:embed="rId5"/>
          <a:stretch>
            <a:fillRect/>
          </a:stretch>
        </p:blipFill>
        <p:spPr>
          <a:xfrm>
            <a:off x="1346835" y="7795260"/>
            <a:ext cx="142875" cy="146050"/>
          </a:xfrm>
          <a:prstGeom prst="rect">
            <a:avLst/>
          </a:prstGeom>
        </p:spPr>
      </p:pic>
      <p:sp>
        <p:nvSpPr>
          <p:cNvPr id="21" name="Text Box 20"/>
          <p:cNvSpPr txBox="1"/>
          <p:nvPr/>
        </p:nvSpPr>
        <p:spPr>
          <a:xfrm>
            <a:off x="1589405" y="7675245"/>
            <a:ext cx="2186940" cy="368300"/>
          </a:xfrm>
          <a:prstGeom prst="rect">
            <a:avLst/>
          </a:prstGeom>
          <a:noFill/>
        </p:spPr>
        <p:txBody>
          <a:bodyPr wrap="square" rtlCol="0">
            <a:spAutoFit/>
          </a:bodyPr>
          <a:lstStyle/>
          <a:p>
            <a:r>
              <a:rPr lang="lt-LT" altLang="en-US">
                <a:solidFill>
                  <a:srgbClr val="434343"/>
                </a:solidFill>
                <a:latin typeface="Saira SemiCondensed SemiCond" panose="00000806000000000000" charset="0"/>
                <a:cs typeface="Saira SemiCondensed SemiCond" panose="00000806000000000000" charset="0"/>
              </a:rPr>
              <a:t>TVARIOS APLINKOS</a:t>
            </a:r>
          </a:p>
        </p:txBody>
      </p:sp>
      <p:sp>
        <p:nvSpPr>
          <p:cNvPr id="22" name="Text Box 21"/>
          <p:cNvSpPr txBox="1"/>
          <p:nvPr/>
        </p:nvSpPr>
        <p:spPr>
          <a:xfrm>
            <a:off x="1593850" y="8152765"/>
            <a:ext cx="3361690" cy="306705"/>
          </a:xfrm>
          <a:prstGeom prst="rect">
            <a:avLst/>
          </a:prstGeom>
          <a:noFill/>
        </p:spPr>
        <p:txBody>
          <a:bodyPr wrap="square" rtlCol="0">
            <a:spAutoFit/>
          </a:bodyPr>
          <a:lstStyle/>
          <a:p>
            <a:r>
              <a:rPr sz="1400" dirty="0" err="1">
                <a:solidFill>
                  <a:srgbClr val="434343"/>
                </a:solidFill>
                <a:latin typeface="Saira SemiCondensed SemiCond" panose="00000806000000000000" charset="0"/>
                <a:cs typeface="Saira SemiCondensed SemiCond" panose="00000806000000000000" charset="0"/>
              </a:rPr>
              <a:t>Pirminink</a:t>
            </a:r>
            <a:r>
              <a:rPr lang="lt-LT" sz="1400" dirty="0" err="1">
                <a:solidFill>
                  <a:srgbClr val="434343"/>
                </a:solidFill>
                <a:latin typeface="Saira SemiCondensed SemiCond" panose="00000806000000000000" charset="0"/>
                <a:cs typeface="Saira SemiCondensed SemiCond" panose="00000806000000000000" charset="0"/>
              </a:rPr>
              <a:t>as</a:t>
            </a:r>
            <a:r>
              <a:rPr sz="1400" dirty="0">
                <a:solidFill>
                  <a:srgbClr val="434343"/>
                </a:solidFill>
                <a:latin typeface="Saira SemiCondensed SemiCond" panose="00000806000000000000" charset="0"/>
                <a:cs typeface="Saira SemiCondensed SemiCond" panose="00000806000000000000" charset="0"/>
              </a:rPr>
              <a:t> </a:t>
            </a:r>
            <a:r>
              <a:rPr lang="lt-LT" sz="1400" dirty="0">
                <a:solidFill>
                  <a:srgbClr val="434343"/>
                </a:solidFill>
                <a:latin typeface="Saira SemiCondensed SemiCond" panose="00000806000000000000" charset="0"/>
                <a:cs typeface="Saira SemiCondensed SemiCond" panose="00000806000000000000" charset="0"/>
              </a:rPr>
              <a:t>Karolis Narkus</a:t>
            </a:r>
            <a:endParaRPr sz="1400" dirty="0">
              <a:solidFill>
                <a:srgbClr val="434343"/>
              </a:solidFill>
              <a:latin typeface="Saira SemiCondensed SemiCond" panose="00000806000000000000" charset="0"/>
              <a:cs typeface="Saira SemiCondensed SemiCond" panose="0000080600000000000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699770" y="598170"/>
            <a:ext cx="5492115" cy="1209562"/>
          </a:xfrm>
          <a:prstGeom prst="rect">
            <a:avLst/>
          </a:prstGeom>
          <a:noFill/>
        </p:spPr>
        <p:txBody>
          <a:bodyPr wrap="square" rtlCol="0">
            <a:spAutoFit/>
          </a:bodyPr>
          <a:lstStyle/>
          <a:p>
            <a:pPr>
              <a:lnSpc>
                <a:spcPct val="80000"/>
              </a:lnSpc>
            </a:pPr>
            <a:r>
              <a:rPr lang="lt-LT" altLang="en-US" sz="4400" cap="all" dirty="0">
                <a:solidFill>
                  <a:srgbClr val="434343"/>
                </a:solidFill>
                <a:uFillTx/>
                <a:latin typeface="Teko" panose="02000000000000000000" charset="0"/>
                <a:cs typeface="Teko" panose="02000000000000000000" charset="0"/>
              </a:rPr>
              <a:t>komitetuose nagrinėti klausimai</a:t>
            </a:r>
          </a:p>
        </p:txBody>
      </p:sp>
      <p:pic>
        <p:nvPicPr>
          <p:cNvPr id="15" name="Content Placeholder 14" descr="Prezentacija_draft2-18"/>
          <p:cNvPicPr>
            <a:picLocks noGrp="1" noChangeAspect="1"/>
          </p:cNvPicPr>
          <p:nvPr>
            <p:ph sz="half" idx="2"/>
          </p:nvPr>
        </p:nvPicPr>
        <p:blipFill>
          <a:blip r:embed="rId2"/>
          <a:stretch>
            <a:fillRect/>
          </a:stretch>
        </p:blipFill>
        <p:spPr>
          <a:xfrm rot="16200000">
            <a:off x="5182907" y="596971"/>
            <a:ext cx="1008414" cy="1010178"/>
          </a:xfrm>
          <a:prstGeom prst="rect">
            <a:avLst/>
          </a:prstGeom>
        </p:spPr>
      </p:pic>
      <p:sp>
        <p:nvSpPr>
          <p:cNvPr id="6" name="Text Box 5"/>
          <p:cNvSpPr txBox="1"/>
          <p:nvPr/>
        </p:nvSpPr>
        <p:spPr>
          <a:xfrm>
            <a:off x="747009" y="2073108"/>
            <a:ext cx="5492115" cy="1731243"/>
          </a:xfrm>
          <a:prstGeom prst="rect">
            <a:avLst/>
          </a:prstGeom>
          <a:noFill/>
        </p:spPr>
        <p:txBody>
          <a:bodyPr wrap="square" rtlCol="0">
            <a:spAutoFit/>
          </a:bodyPr>
          <a:lstStyle/>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KVJUD pertvarkymo į AB galimos pasekmės LJKKA nariams</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SAZ įregistravimo problematikos</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Klaipėdos valstybinio jūrų uosto žemės nuomos sutarties tipinės formos </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ypatingos valstybinės svarbos statuso suteikimo Klaipėdos jūrų uostui</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KVJUD nustatytos žemės valdytojo pareigos tikslinti kadastrinius duomenis</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Klaipėdos valstybinio jūrų uosto naudojimo taisyklių</a:t>
            </a:r>
            <a:endParaRPr lang="en-US" sz="1200" dirty="0">
              <a:solidFill>
                <a:srgbClr val="434343"/>
              </a:solidFill>
              <a:latin typeface="Saira SemiCondensed" panose="00000506000000000000" charset="0"/>
              <a:cs typeface="Saira SemiCondensed" panose="00000506000000000000" charset="0"/>
            </a:endParaRPr>
          </a:p>
        </p:txBody>
      </p:sp>
      <p:pic>
        <p:nvPicPr>
          <p:cNvPr id="5" name="Picture 4" descr="Prezentacija_draft2-16"/>
          <p:cNvPicPr>
            <a:picLocks noChangeAspect="1"/>
          </p:cNvPicPr>
          <p:nvPr/>
        </p:nvPicPr>
        <p:blipFill>
          <a:blip r:embed="rId3"/>
          <a:stretch>
            <a:fillRect/>
          </a:stretch>
        </p:blipFill>
        <p:spPr>
          <a:xfrm>
            <a:off x="2631869" y="1422333"/>
            <a:ext cx="102235" cy="102235"/>
          </a:xfrm>
          <a:prstGeom prst="rect">
            <a:avLst/>
          </a:prstGeom>
        </p:spPr>
      </p:pic>
      <p:sp>
        <p:nvSpPr>
          <p:cNvPr id="7" name="Text Box 3"/>
          <p:cNvSpPr txBox="1"/>
          <p:nvPr/>
        </p:nvSpPr>
        <p:spPr>
          <a:xfrm>
            <a:off x="839219" y="1805201"/>
            <a:ext cx="3289935" cy="368300"/>
          </a:xfrm>
          <a:prstGeom prst="rect">
            <a:avLst/>
          </a:prstGeom>
          <a:noFill/>
        </p:spPr>
        <p:txBody>
          <a:bodyPr wrap="square" rtlCol="0">
            <a:spAutoFit/>
          </a:bodyPr>
          <a:lstStyle/>
          <a:p>
            <a:pPr algn="l"/>
            <a:r>
              <a:rPr lang="lt-LT" altLang="en-US" cap="all" dirty="0">
                <a:solidFill>
                  <a:srgbClr val="434343"/>
                </a:solidFill>
                <a:uFillTx/>
                <a:latin typeface="Saira SemiCondensed SemiCond" panose="00000806000000000000" charset="0"/>
                <a:cs typeface="Saira SemiCondensed SemiCond" panose="00000806000000000000" charset="0"/>
              </a:rPr>
              <a:t>TEISĖS KOMITETAS</a:t>
            </a:r>
          </a:p>
        </p:txBody>
      </p:sp>
      <p:sp>
        <p:nvSpPr>
          <p:cNvPr id="8" name="Text Box 3"/>
          <p:cNvSpPr txBox="1"/>
          <p:nvPr/>
        </p:nvSpPr>
        <p:spPr>
          <a:xfrm>
            <a:off x="834154" y="3851243"/>
            <a:ext cx="5358049" cy="369332"/>
          </a:xfrm>
          <a:prstGeom prst="rect">
            <a:avLst/>
          </a:prstGeom>
          <a:noFill/>
        </p:spPr>
        <p:txBody>
          <a:bodyPr wrap="square" rtlCol="0">
            <a:spAutoFit/>
          </a:bodyPr>
          <a:lstStyle/>
          <a:p>
            <a:pPr algn="l"/>
            <a:r>
              <a:rPr lang="lt-LT" altLang="en-US" cap="all" dirty="0">
                <a:solidFill>
                  <a:srgbClr val="434343"/>
                </a:solidFill>
                <a:uFillTx/>
                <a:latin typeface="Saira SemiCondensed SemiCond" panose="00000806000000000000" charset="0"/>
                <a:cs typeface="Saira SemiCondensed SemiCond" panose="00000806000000000000" charset="0"/>
              </a:rPr>
              <a:t>TECHNIKOS IRINFRASTRUKTŪROS KOMITETAS</a:t>
            </a:r>
          </a:p>
        </p:txBody>
      </p:sp>
      <p:sp>
        <p:nvSpPr>
          <p:cNvPr id="9" name="Text Box 5"/>
          <p:cNvSpPr txBox="1"/>
          <p:nvPr/>
        </p:nvSpPr>
        <p:spPr>
          <a:xfrm>
            <a:off x="718787" y="4189886"/>
            <a:ext cx="5492115" cy="623248"/>
          </a:xfrm>
          <a:prstGeom prst="rect">
            <a:avLst/>
          </a:prstGeom>
          <a:noFill/>
        </p:spPr>
        <p:txBody>
          <a:bodyPr wrap="square" rtlCol="0">
            <a:spAutoFit/>
          </a:bodyPr>
          <a:lstStyle/>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elektros energijos tiekimo laivams ir terminalams </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statybą leidžiančių dokumentų išdavimo tvarkos KVJU</a:t>
            </a:r>
          </a:p>
        </p:txBody>
      </p:sp>
      <p:sp>
        <p:nvSpPr>
          <p:cNvPr id="10" name="Rectangles 1"/>
          <p:cNvSpPr/>
          <p:nvPr/>
        </p:nvSpPr>
        <p:spPr>
          <a:xfrm>
            <a:off x="758190" y="8580771"/>
            <a:ext cx="950867" cy="854059"/>
          </a:xfrm>
          <a:prstGeom prst="rect">
            <a:avLst/>
          </a:prstGeom>
          <a:solidFill>
            <a:srgbClr val="EB224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a:extLst>
              <a:ext uri="{FF2B5EF4-FFF2-40B4-BE49-F238E27FC236}">
                <a16:creationId xmlns:a16="http://schemas.microsoft.com/office/drawing/2014/main" id="{3AF9D49B-A0FD-ABDD-76DE-045E9624256E}"/>
              </a:ext>
            </a:extLst>
          </p:cNvPr>
          <p:cNvSpPr txBox="1"/>
          <p:nvPr/>
        </p:nvSpPr>
        <p:spPr>
          <a:xfrm>
            <a:off x="855928" y="4830959"/>
            <a:ext cx="5358049" cy="369332"/>
          </a:xfrm>
          <a:prstGeom prst="rect">
            <a:avLst/>
          </a:prstGeom>
          <a:noFill/>
        </p:spPr>
        <p:txBody>
          <a:bodyPr wrap="square" rtlCol="0">
            <a:spAutoFit/>
          </a:bodyPr>
          <a:lstStyle/>
          <a:p>
            <a:pPr algn="l"/>
            <a:r>
              <a:rPr lang="lt-LT" altLang="en-US" cap="all" dirty="0">
                <a:solidFill>
                  <a:srgbClr val="434343"/>
                </a:solidFill>
                <a:uFillTx/>
                <a:latin typeface="Saira SemiCondensed SemiCond" panose="00000806000000000000" charset="0"/>
                <a:cs typeface="Saira SemiCondensed SemiCond" panose="00000806000000000000" charset="0"/>
              </a:rPr>
              <a:t>Ekonomikos ir finansų KOMITETAS</a:t>
            </a:r>
          </a:p>
        </p:txBody>
      </p:sp>
      <p:sp>
        <p:nvSpPr>
          <p:cNvPr id="3" name="Text Box 5">
            <a:extLst>
              <a:ext uri="{FF2B5EF4-FFF2-40B4-BE49-F238E27FC236}">
                <a16:creationId xmlns:a16="http://schemas.microsoft.com/office/drawing/2014/main" id="{775680DA-16CA-F0E5-1142-2335E56ECD81}"/>
              </a:ext>
            </a:extLst>
          </p:cNvPr>
          <p:cNvSpPr txBox="1"/>
          <p:nvPr/>
        </p:nvSpPr>
        <p:spPr>
          <a:xfrm>
            <a:off x="740561" y="5169602"/>
            <a:ext cx="5492115" cy="623248"/>
          </a:xfrm>
          <a:prstGeom prst="rect">
            <a:avLst/>
          </a:prstGeom>
          <a:noFill/>
        </p:spPr>
        <p:txBody>
          <a:bodyPr wrap="square" rtlCol="0">
            <a:spAutoFit/>
          </a:bodyPr>
          <a:lstStyle/>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elektros energijos kainų</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uosto kompanijų veiklos ekonominio efekto</a:t>
            </a:r>
          </a:p>
        </p:txBody>
      </p:sp>
      <p:sp>
        <p:nvSpPr>
          <p:cNvPr id="4" name="Text Box 3">
            <a:extLst>
              <a:ext uri="{FF2B5EF4-FFF2-40B4-BE49-F238E27FC236}">
                <a16:creationId xmlns:a16="http://schemas.microsoft.com/office/drawing/2014/main" id="{10637D2E-AFD7-AC35-FA93-227F7AF58869}"/>
              </a:ext>
            </a:extLst>
          </p:cNvPr>
          <p:cNvSpPr txBox="1"/>
          <p:nvPr/>
        </p:nvSpPr>
        <p:spPr>
          <a:xfrm>
            <a:off x="855928" y="5832439"/>
            <a:ext cx="5358049" cy="369332"/>
          </a:xfrm>
          <a:prstGeom prst="rect">
            <a:avLst/>
          </a:prstGeom>
          <a:noFill/>
        </p:spPr>
        <p:txBody>
          <a:bodyPr wrap="square" rtlCol="0">
            <a:spAutoFit/>
          </a:bodyPr>
          <a:lstStyle/>
          <a:p>
            <a:pPr algn="l"/>
            <a:r>
              <a:rPr lang="lt-LT" altLang="en-US" cap="all" dirty="0">
                <a:solidFill>
                  <a:srgbClr val="434343"/>
                </a:solidFill>
                <a:uFillTx/>
                <a:latin typeface="Saira SemiCondensed SemiCond" panose="00000806000000000000" charset="0"/>
                <a:cs typeface="Saira SemiCondensed SemiCond" panose="00000806000000000000" charset="0"/>
              </a:rPr>
              <a:t>Tvarios aplinkos KOMITETAS</a:t>
            </a:r>
          </a:p>
        </p:txBody>
      </p:sp>
      <p:sp>
        <p:nvSpPr>
          <p:cNvPr id="12" name="Text Box 5">
            <a:extLst>
              <a:ext uri="{FF2B5EF4-FFF2-40B4-BE49-F238E27FC236}">
                <a16:creationId xmlns:a16="http://schemas.microsoft.com/office/drawing/2014/main" id="{C2F6BF65-7B9A-5AF1-A962-FC7610AD0463}"/>
              </a:ext>
            </a:extLst>
          </p:cNvPr>
          <p:cNvSpPr txBox="1"/>
          <p:nvPr/>
        </p:nvSpPr>
        <p:spPr>
          <a:xfrm>
            <a:off x="740561" y="6171082"/>
            <a:ext cx="5492115" cy="1177245"/>
          </a:xfrm>
          <a:prstGeom prst="rect">
            <a:avLst/>
          </a:prstGeom>
          <a:noFill/>
        </p:spPr>
        <p:txBody>
          <a:bodyPr wrap="square" rtlCol="0">
            <a:spAutoFit/>
          </a:bodyPr>
          <a:lstStyle/>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paviršinių nuotekų išleidimo į aplinką reglamentavimo Klaipėdos uoste</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žaliojo uosto koncepcijos įgyvendinimo veiksmų plano</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PERS standarto diegimo KVJU</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KVJUD savitarpio pagalbos sutarties</a:t>
            </a:r>
          </a:p>
        </p:txBody>
      </p:sp>
      <p:sp>
        <p:nvSpPr>
          <p:cNvPr id="13" name="Text Box 3">
            <a:extLst>
              <a:ext uri="{FF2B5EF4-FFF2-40B4-BE49-F238E27FC236}">
                <a16:creationId xmlns:a16="http://schemas.microsoft.com/office/drawing/2014/main" id="{67B0AA52-91ED-560C-31B2-1732F2B507C1}"/>
              </a:ext>
            </a:extLst>
          </p:cNvPr>
          <p:cNvSpPr txBox="1"/>
          <p:nvPr/>
        </p:nvSpPr>
        <p:spPr>
          <a:xfrm>
            <a:off x="855930" y="7389097"/>
            <a:ext cx="5358049" cy="369332"/>
          </a:xfrm>
          <a:prstGeom prst="rect">
            <a:avLst/>
          </a:prstGeom>
          <a:noFill/>
        </p:spPr>
        <p:txBody>
          <a:bodyPr wrap="square" rtlCol="0">
            <a:spAutoFit/>
          </a:bodyPr>
          <a:lstStyle/>
          <a:p>
            <a:pPr algn="l"/>
            <a:r>
              <a:rPr lang="lt-LT" altLang="en-US" cap="all" dirty="0">
                <a:solidFill>
                  <a:srgbClr val="434343"/>
                </a:solidFill>
                <a:uFillTx/>
                <a:latin typeface="Saira SemiCondensed SemiCond" panose="00000806000000000000" charset="0"/>
                <a:cs typeface="Saira SemiCondensed SemiCond" panose="00000806000000000000" charset="0"/>
              </a:rPr>
              <a:t>Žmogiškųjų išteklių KOMITETAS</a:t>
            </a:r>
          </a:p>
        </p:txBody>
      </p:sp>
      <p:sp>
        <p:nvSpPr>
          <p:cNvPr id="14" name="Text Box 5">
            <a:extLst>
              <a:ext uri="{FF2B5EF4-FFF2-40B4-BE49-F238E27FC236}">
                <a16:creationId xmlns:a16="http://schemas.microsoft.com/office/drawing/2014/main" id="{A0BA9991-1389-F9E7-2FB4-DBBE03396ACC}"/>
              </a:ext>
            </a:extLst>
          </p:cNvPr>
          <p:cNvSpPr txBox="1"/>
          <p:nvPr/>
        </p:nvSpPr>
        <p:spPr>
          <a:xfrm>
            <a:off x="740563" y="7673310"/>
            <a:ext cx="5492115" cy="623248"/>
          </a:xfrm>
          <a:prstGeom prst="rect">
            <a:avLst/>
          </a:prstGeom>
          <a:noFill/>
        </p:spPr>
        <p:txBody>
          <a:bodyPr wrap="square" rtlCol="0">
            <a:spAutoFit/>
          </a:bodyPr>
          <a:lstStyle/>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išsilavinimo reikalavimų darbo kranais organizavimui</a:t>
            </a:r>
          </a:p>
          <a:p>
            <a:pPr marL="171450" indent="-171450" algn="just">
              <a:lnSpc>
                <a:spcPct val="150000"/>
              </a:lnSpc>
              <a:buFontTx/>
              <a:buChar char="-"/>
            </a:pPr>
            <a:r>
              <a:rPr lang="lt-LT" sz="1200" dirty="0">
                <a:solidFill>
                  <a:srgbClr val="434343"/>
                </a:solidFill>
                <a:latin typeface="Saira SemiCondensed" panose="00000506000000000000" charset="0"/>
                <a:cs typeface="Saira SemiCondensed" panose="00000506000000000000" charset="0"/>
              </a:rPr>
              <a:t>Dėl s</a:t>
            </a:r>
            <a:r>
              <a:rPr lang="pt-BR" sz="1200" dirty="0">
                <a:solidFill>
                  <a:srgbClr val="434343"/>
                </a:solidFill>
                <a:latin typeface="Saira SemiCondensed" panose="00000506000000000000" charset="0"/>
                <a:cs typeface="Saira SemiCondensed" panose="00000506000000000000" charset="0"/>
              </a:rPr>
              <a:t>tudijų progamos </a:t>
            </a:r>
            <a:r>
              <a:rPr lang="lt-LT" sz="1200" dirty="0">
                <a:solidFill>
                  <a:srgbClr val="434343"/>
                </a:solidFill>
                <a:latin typeface="Saira SemiCondensed" panose="00000506000000000000" charset="0"/>
                <a:cs typeface="Saira SemiCondensed" panose="00000506000000000000" charset="0"/>
              </a:rPr>
              <a:t>„</a:t>
            </a:r>
            <a:r>
              <a:rPr lang="pt-BR" sz="1200" dirty="0">
                <a:solidFill>
                  <a:srgbClr val="434343"/>
                </a:solidFill>
                <a:latin typeface="Saira SemiCondensed" panose="00000506000000000000" charset="0"/>
                <a:cs typeface="Saira SemiCondensed" panose="00000506000000000000" charset="0"/>
              </a:rPr>
              <a:t>Uosto ir laivybos valdymas</a:t>
            </a:r>
            <a:r>
              <a:rPr lang="lt-LT" sz="1200">
                <a:solidFill>
                  <a:srgbClr val="434343"/>
                </a:solidFill>
                <a:latin typeface="Saira SemiCondensed" panose="00000506000000000000" charset="0"/>
                <a:cs typeface="Saira SemiCondensed" panose="00000506000000000000" charset="0"/>
              </a:rPr>
              <a:t>“</a:t>
            </a:r>
            <a:r>
              <a:rPr lang="pt-BR" sz="1200">
                <a:solidFill>
                  <a:srgbClr val="434343"/>
                </a:solidFill>
                <a:latin typeface="Saira SemiCondensed" panose="00000506000000000000" charset="0"/>
                <a:cs typeface="Saira SemiCondensed" panose="00000506000000000000" charset="0"/>
              </a:rPr>
              <a:t> vertinim</a:t>
            </a:r>
            <a:r>
              <a:rPr lang="lt-LT" sz="1200">
                <a:solidFill>
                  <a:srgbClr val="434343"/>
                </a:solidFill>
                <a:latin typeface="Saira SemiCondensed" panose="00000506000000000000" charset="0"/>
                <a:cs typeface="Saira SemiCondensed" panose="00000506000000000000" charset="0"/>
              </a:rPr>
              <a:t>o</a:t>
            </a:r>
            <a:endParaRPr lang="lt-LT" sz="1200" dirty="0">
              <a:solidFill>
                <a:srgbClr val="434343"/>
              </a:solidFill>
              <a:latin typeface="Saira SemiCondensed" panose="00000506000000000000" charset="0"/>
              <a:cs typeface="Saira SemiCondensed" panose="0000050600000000000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699770" y="598170"/>
            <a:ext cx="2600325" cy="1714500"/>
          </a:xfrm>
          <a:prstGeom prst="rect">
            <a:avLst/>
          </a:prstGeom>
          <a:noFill/>
        </p:spPr>
        <p:txBody>
          <a:bodyPr wrap="square" rtlCol="0">
            <a:spAutoFit/>
          </a:bodyPr>
          <a:lstStyle/>
          <a:p>
            <a:pPr>
              <a:lnSpc>
                <a:spcPct val="80000"/>
              </a:lnSpc>
            </a:pPr>
            <a:r>
              <a:rPr lang="lt-LT" altLang="en-US" sz="4400" cap="all">
                <a:solidFill>
                  <a:srgbClr val="434343"/>
                </a:solidFill>
                <a:uFillTx/>
                <a:latin typeface="Teko" panose="02000000000000000000" charset="0"/>
                <a:cs typeface="Teko" panose="02000000000000000000" charset="0"/>
              </a:rPr>
              <a:t>Oficialių pozicijų rengimas</a:t>
            </a:r>
          </a:p>
        </p:txBody>
      </p:sp>
      <p:pic>
        <p:nvPicPr>
          <p:cNvPr id="14" name="Picture 13" descr="Prezentacija_draft2-16"/>
          <p:cNvPicPr>
            <a:picLocks noChangeAspect="1"/>
          </p:cNvPicPr>
          <p:nvPr/>
        </p:nvPicPr>
        <p:blipFill>
          <a:blip r:embed="rId2"/>
          <a:stretch>
            <a:fillRect/>
          </a:stretch>
        </p:blipFill>
        <p:spPr>
          <a:xfrm>
            <a:off x="2531110" y="1985645"/>
            <a:ext cx="102235" cy="102235"/>
          </a:xfrm>
          <a:prstGeom prst="rect">
            <a:avLst/>
          </a:prstGeom>
        </p:spPr>
      </p:pic>
      <p:pic>
        <p:nvPicPr>
          <p:cNvPr id="15" name="Content Placeholder 14" descr="Prezentacija_draft2-18"/>
          <p:cNvPicPr>
            <a:picLocks noGrp="1" noChangeAspect="1"/>
          </p:cNvPicPr>
          <p:nvPr>
            <p:ph sz="half" idx="4294967295"/>
          </p:nvPr>
        </p:nvPicPr>
        <p:blipFill>
          <a:blip r:embed="rId3"/>
          <a:stretch>
            <a:fillRect/>
          </a:stretch>
        </p:blipFill>
        <p:spPr>
          <a:xfrm rot="16200000">
            <a:off x="5102225" y="596900"/>
            <a:ext cx="1089025" cy="1090930"/>
          </a:xfrm>
          <a:prstGeom prst="rect">
            <a:avLst/>
          </a:prstGeom>
        </p:spPr>
      </p:pic>
      <p:sp>
        <p:nvSpPr>
          <p:cNvPr id="4" name="Text Box 3"/>
          <p:cNvSpPr txBox="1"/>
          <p:nvPr/>
        </p:nvSpPr>
        <p:spPr>
          <a:xfrm>
            <a:off x="699770" y="2504894"/>
            <a:ext cx="3289935" cy="368300"/>
          </a:xfrm>
          <a:prstGeom prst="rect">
            <a:avLst/>
          </a:prstGeom>
          <a:noFill/>
        </p:spPr>
        <p:txBody>
          <a:bodyPr wrap="square" rtlCol="0">
            <a:spAutoFit/>
          </a:bodyPr>
          <a:lstStyle/>
          <a:p>
            <a:pPr algn="l"/>
            <a:r>
              <a:rPr lang="lt-LT" altLang="en-US" cap="all" dirty="0">
                <a:solidFill>
                  <a:srgbClr val="434343"/>
                </a:solidFill>
                <a:uFillTx/>
                <a:latin typeface="Saira SemiCondensed SemiCond" panose="00000806000000000000" charset="0"/>
                <a:cs typeface="Saira SemiCondensed SemiCond" panose="00000806000000000000" charset="0"/>
              </a:rPr>
              <a:t>Rengti, teikti pasiūlymai:</a:t>
            </a:r>
          </a:p>
        </p:txBody>
      </p:sp>
      <p:sp>
        <p:nvSpPr>
          <p:cNvPr id="17" name="Text Box 4"/>
          <p:cNvSpPr txBox="1"/>
          <p:nvPr/>
        </p:nvSpPr>
        <p:spPr>
          <a:xfrm>
            <a:off x="1145484" y="3084310"/>
            <a:ext cx="4951325" cy="276860"/>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Dėl krovos įsipareigojimų vykdymo</a:t>
            </a:r>
            <a:endParaRPr lang="en-US" sz="1200" dirty="0">
              <a:solidFill>
                <a:srgbClr val="434343"/>
              </a:solidFill>
              <a:latin typeface="Saira SemiCondensed" panose="00000506000000000000" charset="0"/>
              <a:cs typeface="Saira SemiCondensed" panose="00000506000000000000" charset="0"/>
            </a:endParaRPr>
          </a:p>
        </p:txBody>
      </p:sp>
      <p:pic>
        <p:nvPicPr>
          <p:cNvPr id="18" name="Picture 17" descr="Prezentacija_draft2-17"/>
          <p:cNvPicPr>
            <a:picLocks noChangeAspect="1"/>
          </p:cNvPicPr>
          <p:nvPr/>
        </p:nvPicPr>
        <p:blipFill>
          <a:blip r:embed="rId4"/>
          <a:stretch>
            <a:fillRect/>
          </a:stretch>
        </p:blipFill>
        <p:spPr>
          <a:xfrm>
            <a:off x="831034" y="3149080"/>
            <a:ext cx="161902" cy="146050"/>
          </a:xfrm>
          <a:prstGeom prst="rect">
            <a:avLst/>
          </a:prstGeom>
        </p:spPr>
      </p:pic>
      <p:pic>
        <p:nvPicPr>
          <p:cNvPr id="5" name="Picture 17" descr="Prezentacija_draft2-17">
            <a:extLst>
              <a:ext uri="{FF2B5EF4-FFF2-40B4-BE49-F238E27FC236}">
                <a16:creationId xmlns:a16="http://schemas.microsoft.com/office/drawing/2014/main" id="{C1E12B2F-9A58-6AF1-0182-6FA629A1297F}"/>
              </a:ext>
            </a:extLst>
          </p:cNvPr>
          <p:cNvPicPr>
            <a:picLocks noChangeAspect="1"/>
          </p:cNvPicPr>
          <p:nvPr/>
        </p:nvPicPr>
        <p:blipFill>
          <a:blip r:embed="rId4"/>
          <a:stretch>
            <a:fillRect/>
          </a:stretch>
        </p:blipFill>
        <p:spPr>
          <a:xfrm>
            <a:off x="831034" y="3564370"/>
            <a:ext cx="161902" cy="146050"/>
          </a:xfrm>
          <a:prstGeom prst="rect">
            <a:avLst/>
          </a:prstGeom>
        </p:spPr>
      </p:pic>
      <p:sp>
        <p:nvSpPr>
          <p:cNvPr id="23" name="Text Box 4"/>
          <p:cNvSpPr txBox="1"/>
          <p:nvPr/>
        </p:nvSpPr>
        <p:spPr>
          <a:xfrm>
            <a:off x="1145484" y="3530236"/>
            <a:ext cx="4951325" cy="276860"/>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Dėl Klaipėdos universiteto dalyvavimo kolegijų pertvarkyme</a:t>
            </a:r>
            <a:endParaRPr lang="en-US" sz="1200" dirty="0">
              <a:solidFill>
                <a:srgbClr val="434343"/>
              </a:solidFill>
              <a:latin typeface="Saira SemiCondensed" panose="00000506000000000000" charset="0"/>
              <a:cs typeface="Saira SemiCondensed" panose="00000506000000000000" charset="0"/>
            </a:endParaRPr>
          </a:p>
        </p:txBody>
      </p:sp>
      <p:sp>
        <p:nvSpPr>
          <p:cNvPr id="26" name="Text Box 4"/>
          <p:cNvSpPr txBox="1"/>
          <p:nvPr/>
        </p:nvSpPr>
        <p:spPr>
          <a:xfrm>
            <a:off x="1157088" y="3949121"/>
            <a:ext cx="4951325" cy="276860"/>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Dėl susidariusios padėties vežant krovinius Lietuvos geležinkeliais</a:t>
            </a:r>
          </a:p>
        </p:txBody>
      </p:sp>
      <p:sp>
        <p:nvSpPr>
          <p:cNvPr id="29" name="Text Box 4"/>
          <p:cNvSpPr txBox="1"/>
          <p:nvPr/>
        </p:nvSpPr>
        <p:spPr>
          <a:xfrm>
            <a:off x="1145484" y="4384214"/>
            <a:ext cx="4951325" cy="276999"/>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Dėl Klaipėdos valstybinio jūrų uosto žemės nuomos sutarties formos</a:t>
            </a:r>
          </a:p>
        </p:txBody>
      </p:sp>
      <p:sp>
        <p:nvSpPr>
          <p:cNvPr id="36" name="Text Box 4"/>
          <p:cNvSpPr txBox="1"/>
          <p:nvPr/>
        </p:nvSpPr>
        <p:spPr>
          <a:xfrm>
            <a:off x="1157087" y="5162217"/>
            <a:ext cx="4951326" cy="276860"/>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Dėl Lietuvos aukštosios jūreivystės mokyklos reorganizavimo</a:t>
            </a:r>
          </a:p>
        </p:txBody>
      </p:sp>
      <p:sp>
        <p:nvSpPr>
          <p:cNvPr id="39" name="Text Box 4"/>
          <p:cNvSpPr txBox="1"/>
          <p:nvPr/>
        </p:nvSpPr>
        <p:spPr>
          <a:xfrm>
            <a:off x="1149535" y="5576413"/>
            <a:ext cx="4951325" cy="276860"/>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Dėl savitarpio pagalbos sutarties (tarp KVJUD ir uosto krovos kompanijų)</a:t>
            </a:r>
          </a:p>
        </p:txBody>
      </p:sp>
      <p:sp>
        <p:nvSpPr>
          <p:cNvPr id="42" name="Text Box 4"/>
          <p:cNvSpPr txBox="1"/>
          <p:nvPr/>
        </p:nvSpPr>
        <p:spPr>
          <a:xfrm>
            <a:off x="1145484" y="5911353"/>
            <a:ext cx="4951325" cy="276860"/>
          </a:xfrm>
          <a:prstGeom prst="rect">
            <a:avLst/>
          </a:prstGeom>
          <a:noFill/>
        </p:spPr>
        <p:txBody>
          <a:bodyPr wrap="square" rtlCol="0">
            <a:spAutoFit/>
          </a:bodyPr>
          <a:lstStyle/>
          <a:p>
            <a:pPr algn="just"/>
            <a:r>
              <a:rPr lang="pl-PL" sz="1200" dirty="0" err="1">
                <a:solidFill>
                  <a:srgbClr val="434343"/>
                </a:solidFill>
                <a:latin typeface="Saira SemiCondensed" panose="00000506000000000000" charset="0"/>
                <a:cs typeface="Saira SemiCondensed" panose="00000506000000000000" charset="0"/>
              </a:rPr>
              <a:t>Dėl</a:t>
            </a:r>
            <a:r>
              <a:rPr lang="pl-PL" sz="1200" dirty="0">
                <a:solidFill>
                  <a:srgbClr val="434343"/>
                </a:solidFill>
                <a:latin typeface="Saira SemiCondensed" panose="00000506000000000000" charset="0"/>
                <a:cs typeface="Saira SemiCondensed" panose="00000506000000000000" charset="0"/>
              </a:rPr>
              <a:t> </a:t>
            </a:r>
            <a:r>
              <a:rPr lang="lt-LT" sz="1200" dirty="0">
                <a:solidFill>
                  <a:srgbClr val="434343"/>
                </a:solidFill>
                <a:latin typeface="Saira SemiCondensed" panose="00000506000000000000" charset="0"/>
                <a:cs typeface="Saira SemiCondensed" panose="00000506000000000000" charset="0"/>
              </a:rPr>
              <a:t>sausumos vėjo jėgainių komponentų gabenimo per Klaipėdos uostą </a:t>
            </a:r>
            <a:endParaRPr lang="pl-PL" sz="1200" dirty="0">
              <a:solidFill>
                <a:srgbClr val="434343"/>
              </a:solidFill>
              <a:latin typeface="Saira SemiCondensed" panose="00000506000000000000" charset="0"/>
              <a:cs typeface="Saira SemiCondensed" panose="00000506000000000000" charset="0"/>
            </a:endParaRPr>
          </a:p>
        </p:txBody>
      </p:sp>
      <p:grpSp>
        <p:nvGrpSpPr>
          <p:cNvPr id="44" name="Group 43"/>
          <p:cNvGrpSpPr/>
          <p:nvPr/>
        </p:nvGrpSpPr>
        <p:grpSpPr>
          <a:xfrm>
            <a:off x="831125" y="6265796"/>
            <a:ext cx="5277288" cy="276860"/>
            <a:chOff x="1298" y="5668"/>
            <a:chExt cx="7334" cy="436"/>
          </a:xfrm>
        </p:grpSpPr>
        <p:sp>
          <p:nvSpPr>
            <p:cNvPr id="45" name="Text Box 4"/>
            <p:cNvSpPr txBox="1"/>
            <p:nvPr/>
          </p:nvSpPr>
          <p:spPr>
            <a:xfrm>
              <a:off x="1751" y="5668"/>
              <a:ext cx="6881" cy="436"/>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Dėl AB „LTG </a:t>
              </a:r>
              <a:r>
                <a:rPr lang="lt-LT" sz="1200" dirty="0" err="1">
                  <a:solidFill>
                    <a:srgbClr val="434343"/>
                  </a:solidFill>
                  <a:latin typeface="Saira SemiCondensed" panose="00000506000000000000" charset="0"/>
                  <a:cs typeface="Saira SemiCondensed" panose="00000506000000000000" charset="0"/>
                </a:rPr>
                <a:t>cargo</a:t>
              </a:r>
              <a:r>
                <a:rPr lang="lt-LT" sz="1200" dirty="0">
                  <a:solidFill>
                    <a:srgbClr val="434343"/>
                  </a:solidFill>
                  <a:latin typeface="Saira SemiCondensed" panose="00000506000000000000" charset="0"/>
                  <a:cs typeface="Saira SemiCondensed" panose="00000506000000000000" charset="0"/>
                </a:rPr>
                <a:t>“ paslaugų įkainių</a:t>
              </a:r>
            </a:p>
          </p:txBody>
        </p:sp>
        <p:pic>
          <p:nvPicPr>
            <p:cNvPr id="46" name="Picture 45" descr="Prezentacija_draft2-17"/>
            <p:cNvPicPr>
              <a:picLocks noChangeAspect="1"/>
            </p:cNvPicPr>
            <p:nvPr/>
          </p:nvPicPr>
          <p:blipFill>
            <a:blip r:embed="rId4"/>
            <a:stretch>
              <a:fillRect/>
            </a:stretch>
          </p:blipFill>
          <p:spPr>
            <a:xfrm>
              <a:off x="1298" y="5737"/>
              <a:ext cx="225" cy="230"/>
            </a:xfrm>
            <a:prstGeom prst="rect">
              <a:avLst/>
            </a:prstGeom>
          </p:spPr>
        </p:pic>
      </p:grpSp>
      <p:pic>
        <p:nvPicPr>
          <p:cNvPr id="6" name="Picture 17" descr="Prezentacija_draft2-17">
            <a:extLst>
              <a:ext uri="{FF2B5EF4-FFF2-40B4-BE49-F238E27FC236}">
                <a16:creationId xmlns:a16="http://schemas.microsoft.com/office/drawing/2014/main" id="{DB4AC154-8E0E-03A9-21CC-8980DFF8B36F}"/>
              </a:ext>
            </a:extLst>
          </p:cNvPr>
          <p:cNvPicPr>
            <a:picLocks noChangeAspect="1"/>
          </p:cNvPicPr>
          <p:nvPr/>
        </p:nvPicPr>
        <p:blipFill>
          <a:blip r:embed="rId4"/>
          <a:stretch>
            <a:fillRect/>
          </a:stretch>
        </p:blipFill>
        <p:spPr>
          <a:xfrm>
            <a:off x="831034" y="3993229"/>
            <a:ext cx="161902" cy="146050"/>
          </a:xfrm>
          <a:prstGeom prst="rect">
            <a:avLst/>
          </a:prstGeom>
        </p:spPr>
      </p:pic>
      <p:pic>
        <p:nvPicPr>
          <p:cNvPr id="7" name="Picture 17" descr="Prezentacija_draft2-17">
            <a:extLst>
              <a:ext uri="{FF2B5EF4-FFF2-40B4-BE49-F238E27FC236}">
                <a16:creationId xmlns:a16="http://schemas.microsoft.com/office/drawing/2014/main" id="{FF21DA39-59B4-DCC3-C4D7-C40A613EBFFB}"/>
              </a:ext>
            </a:extLst>
          </p:cNvPr>
          <p:cNvPicPr>
            <a:picLocks noChangeAspect="1"/>
          </p:cNvPicPr>
          <p:nvPr/>
        </p:nvPicPr>
        <p:blipFill>
          <a:blip r:embed="rId4"/>
          <a:stretch>
            <a:fillRect/>
          </a:stretch>
        </p:blipFill>
        <p:spPr>
          <a:xfrm>
            <a:off x="831034" y="4422088"/>
            <a:ext cx="161902" cy="146050"/>
          </a:xfrm>
          <a:prstGeom prst="rect">
            <a:avLst/>
          </a:prstGeom>
        </p:spPr>
      </p:pic>
      <p:pic>
        <p:nvPicPr>
          <p:cNvPr id="8" name="Picture 17" descr="Prezentacija_draft2-17">
            <a:extLst>
              <a:ext uri="{FF2B5EF4-FFF2-40B4-BE49-F238E27FC236}">
                <a16:creationId xmlns:a16="http://schemas.microsoft.com/office/drawing/2014/main" id="{65E58D9D-FD1B-0950-D349-76530DC5643E}"/>
              </a:ext>
            </a:extLst>
          </p:cNvPr>
          <p:cNvPicPr>
            <a:picLocks noChangeAspect="1"/>
          </p:cNvPicPr>
          <p:nvPr/>
        </p:nvPicPr>
        <p:blipFill>
          <a:blip r:embed="rId4"/>
          <a:stretch>
            <a:fillRect/>
          </a:stretch>
        </p:blipFill>
        <p:spPr>
          <a:xfrm>
            <a:off x="831034" y="5214990"/>
            <a:ext cx="161902" cy="146050"/>
          </a:xfrm>
          <a:prstGeom prst="rect">
            <a:avLst/>
          </a:prstGeom>
        </p:spPr>
      </p:pic>
      <p:pic>
        <p:nvPicPr>
          <p:cNvPr id="9" name="Picture 17" descr="Prezentacija_draft2-17">
            <a:extLst>
              <a:ext uri="{FF2B5EF4-FFF2-40B4-BE49-F238E27FC236}">
                <a16:creationId xmlns:a16="http://schemas.microsoft.com/office/drawing/2014/main" id="{E2C869B5-4E29-2D35-9C99-B07F68598A0B}"/>
              </a:ext>
            </a:extLst>
          </p:cNvPr>
          <p:cNvPicPr>
            <a:picLocks noChangeAspect="1"/>
          </p:cNvPicPr>
          <p:nvPr/>
        </p:nvPicPr>
        <p:blipFill>
          <a:blip r:embed="rId4"/>
          <a:stretch>
            <a:fillRect/>
          </a:stretch>
        </p:blipFill>
        <p:spPr>
          <a:xfrm>
            <a:off x="831032" y="5617764"/>
            <a:ext cx="161902" cy="146050"/>
          </a:xfrm>
          <a:prstGeom prst="rect">
            <a:avLst/>
          </a:prstGeom>
        </p:spPr>
      </p:pic>
      <p:pic>
        <p:nvPicPr>
          <p:cNvPr id="19" name="Picture 17" descr="Prezentacija_draft2-17">
            <a:extLst>
              <a:ext uri="{FF2B5EF4-FFF2-40B4-BE49-F238E27FC236}">
                <a16:creationId xmlns:a16="http://schemas.microsoft.com/office/drawing/2014/main" id="{325381CA-A47B-37D8-7D24-2BD23A856062}"/>
              </a:ext>
            </a:extLst>
          </p:cNvPr>
          <p:cNvPicPr>
            <a:picLocks noChangeAspect="1"/>
          </p:cNvPicPr>
          <p:nvPr/>
        </p:nvPicPr>
        <p:blipFill>
          <a:blip r:embed="rId4"/>
          <a:stretch>
            <a:fillRect/>
          </a:stretch>
        </p:blipFill>
        <p:spPr>
          <a:xfrm>
            <a:off x="831030" y="5955222"/>
            <a:ext cx="161902" cy="146050"/>
          </a:xfrm>
          <a:prstGeom prst="rect">
            <a:avLst/>
          </a:prstGeom>
        </p:spPr>
      </p:pic>
      <p:sp>
        <p:nvSpPr>
          <p:cNvPr id="2" name="Text Box 4">
            <a:extLst>
              <a:ext uri="{FF2B5EF4-FFF2-40B4-BE49-F238E27FC236}">
                <a16:creationId xmlns:a16="http://schemas.microsoft.com/office/drawing/2014/main" id="{1780E47D-C6D8-C952-43BB-D8C083378B65}"/>
              </a:ext>
            </a:extLst>
          </p:cNvPr>
          <p:cNvSpPr txBox="1"/>
          <p:nvPr/>
        </p:nvSpPr>
        <p:spPr>
          <a:xfrm>
            <a:off x="1145480" y="4747972"/>
            <a:ext cx="4951325" cy="276999"/>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Dėl Klaipėdos valstybinio jūrų uosto naudojimo taisyklių</a:t>
            </a:r>
          </a:p>
        </p:txBody>
      </p:sp>
      <p:pic>
        <p:nvPicPr>
          <p:cNvPr id="3" name="Picture 17" descr="Prezentacija_draft2-17">
            <a:extLst>
              <a:ext uri="{FF2B5EF4-FFF2-40B4-BE49-F238E27FC236}">
                <a16:creationId xmlns:a16="http://schemas.microsoft.com/office/drawing/2014/main" id="{4B1FA515-406D-0F71-E688-9B2BD5AEC58B}"/>
              </a:ext>
            </a:extLst>
          </p:cNvPr>
          <p:cNvPicPr>
            <a:picLocks noChangeAspect="1"/>
          </p:cNvPicPr>
          <p:nvPr/>
        </p:nvPicPr>
        <p:blipFill>
          <a:blip r:embed="rId4"/>
          <a:stretch>
            <a:fillRect/>
          </a:stretch>
        </p:blipFill>
        <p:spPr>
          <a:xfrm>
            <a:off x="831030" y="4785846"/>
            <a:ext cx="161902" cy="146050"/>
          </a:xfrm>
          <a:prstGeom prst="rect">
            <a:avLst/>
          </a:prstGeom>
        </p:spPr>
      </p:pic>
    </p:spTree>
    <p:extLst>
      <p:ext uri="{BB962C8B-B14F-4D97-AF65-F5344CB8AC3E}">
        <p14:creationId xmlns:p14="http://schemas.microsoft.com/office/powerpoint/2010/main" val="422996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699770" y="598170"/>
            <a:ext cx="4264025" cy="2256155"/>
          </a:xfrm>
          <a:prstGeom prst="rect">
            <a:avLst/>
          </a:prstGeom>
          <a:noFill/>
        </p:spPr>
        <p:txBody>
          <a:bodyPr wrap="square" rtlCol="0">
            <a:spAutoFit/>
          </a:bodyPr>
          <a:lstStyle/>
          <a:p>
            <a:pPr>
              <a:lnSpc>
                <a:spcPct val="80000"/>
              </a:lnSpc>
            </a:pPr>
            <a:r>
              <a:rPr lang="lt-LT" altLang="en-US" sz="4400" cap="all">
                <a:solidFill>
                  <a:srgbClr val="434343"/>
                </a:solidFill>
                <a:uFillTx/>
                <a:latin typeface="Teko" panose="02000000000000000000" charset="0"/>
                <a:cs typeface="Teko" panose="02000000000000000000" charset="0"/>
              </a:rPr>
              <a:t>LJKKA interesų atstovavimas vietos savivaldos, regioniniu ir nacionaliniu mastu</a:t>
            </a:r>
          </a:p>
        </p:txBody>
      </p:sp>
      <p:pic>
        <p:nvPicPr>
          <p:cNvPr id="14" name="Picture 13" descr="Prezentacija_draft2-16"/>
          <p:cNvPicPr>
            <a:picLocks noChangeAspect="1"/>
          </p:cNvPicPr>
          <p:nvPr/>
        </p:nvPicPr>
        <p:blipFill>
          <a:blip r:embed="rId2"/>
          <a:stretch>
            <a:fillRect/>
          </a:stretch>
        </p:blipFill>
        <p:spPr>
          <a:xfrm>
            <a:off x="4766310" y="2507615"/>
            <a:ext cx="102235" cy="102235"/>
          </a:xfrm>
          <a:prstGeom prst="rect">
            <a:avLst/>
          </a:prstGeom>
        </p:spPr>
      </p:pic>
      <p:pic>
        <p:nvPicPr>
          <p:cNvPr id="15" name="Content Placeholder 14" descr="Prezentacija_draft2-18"/>
          <p:cNvPicPr>
            <a:picLocks noGrp="1" noChangeAspect="1"/>
          </p:cNvPicPr>
          <p:nvPr>
            <p:ph sz="half" idx="2"/>
          </p:nvPr>
        </p:nvPicPr>
        <p:blipFill>
          <a:blip r:embed="rId3"/>
          <a:stretch>
            <a:fillRect/>
          </a:stretch>
        </p:blipFill>
        <p:spPr>
          <a:xfrm rot="16200000">
            <a:off x="5102225" y="596900"/>
            <a:ext cx="1089025" cy="1090930"/>
          </a:xfrm>
          <a:prstGeom prst="rect">
            <a:avLst/>
          </a:prstGeom>
        </p:spPr>
      </p:pic>
      <p:sp>
        <p:nvSpPr>
          <p:cNvPr id="4" name="Text Box 3"/>
          <p:cNvSpPr txBox="1"/>
          <p:nvPr/>
        </p:nvSpPr>
        <p:spPr>
          <a:xfrm>
            <a:off x="699770" y="2882265"/>
            <a:ext cx="5492115" cy="369332"/>
          </a:xfrm>
          <a:prstGeom prst="rect">
            <a:avLst/>
          </a:prstGeom>
          <a:noFill/>
        </p:spPr>
        <p:txBody>
          <a:bodyPr wrap="square" rtlCol="0">
            <a:spAutoFit/>
          </a:bodyPr>
          <a:lstStyle/>
          <a:p>
            <a:pPr algn="l"/>
            <a:r>
              <a:rPr lang="lt-LT" altLang="en-US" cap="all" dirty="0">
                <a:solidFill>
                  <a:srgbClr val="434343"/>
                </a:solidFill>
                <a:uFillTx/>
                <a:latin typeface="Saira SemiCondensed SemiCond" panose="00000806000000000000" charset="0"/>
                <a:cs typeface="Saira SemiCondensed SemiCond" panose="00000806000000000000" charset="0"/>
              </a:rPr>
              <a:t>LJKKA atstovaujama:</a:t>
            </a:r>
          </a:p>
        </p:txBody>
      </p:sp>
      <p:sp>
        <p:nvSpPr>
          <p:cNvPr id="6" name="Text Box 5"/>
          <p:cNvSpPr txBox="1"/>
          <p:nvPr/>
        </p:nvSpPr>
        <p:spPr>
          <a:xfrm>
            <a:off x="699770" y="3229068"/>
            <a:ext cx="5492115" cy="6120000"/>
          </a:xfrm>
          <a:prstGeom prst="rect">
            <a:avLst/>
          </a:prstGeom>
          <a:noFill/>
        </p:spPr>
        <p:txBody>
          <a:bodyPr wrap="square" rtlCol="0">
            <a:spAutoFit/>
          </a:bodyPr>
          <a:lstStyle/>
          <a:p>
            <a:pPr algn="just">
              <a:lnSpc>
                <a:spcPct val="150000"/>
              </a:lnSpc>
            </a:pPr>
            <a:r>
              <a:rPr lang="lt-LT" sz="1200" dirty="0">
                <a:solidFill>
                  <a:srgbClr val="434343"/>
                </a:solidFill>
                <a:latin typeface="Saira SemiCondensed" panose="00000506000000000000" charset="0"/>
                <a:cs typeface="Saira SemiCondensed" panose="00000506000000000000" charset="0"/>
              </a:rPr>
              <a:t>- Klaipėdos valstybinio jūrų uosto taryba</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Klaipėdos valstybinio jūrų uosto plėtojimo taryba</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Lietuvos Respublikos jūrų uostų apsaugos komitetas</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Transporto </a:t>
            </a:r>
            <a:r>
              <a:rPr lang="lt-LT" sz="1200" dirty="0" err="1">
                <a:solidFill>
                  <a:srgbClr val="434343"/>
                </a:solidFill>
                <a:latin typeface="Saira SemiCondensed" panose="00000506000000000000" charset="0"/>
                <a:cs typeface="Saira SemiCondensed" panose="00000506000000000000" charset="0"/>
              </a:rPr>
              <a:t>dekarbonizacijos</a:t>
            </a:r>
            <a:r>
              <a:rPr lang="lt-LT" sz="1200" dirty="0">
                <a:solidFill>
                  <a:srgbClr val="434343"/>
                </a:solidFill>
                <a:latin typeface="Saira SemiCondensed" panose="00000506000000000000" charset="0"/>
                <a:cs typeface="Saira SemiCondensed" panose="00000506000000000000" charset="0"/>
              </a:rPr>
              <a:t> darbo grupė prie Lietuvos Respublikos aplinkos ministerijos</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Lietuvos Respublikos susisiekimo ministerijos patariamoji taryba jūrinio transporto sektoriaus aktualiems klausimams spręsti</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AB Klaipėdos valstybinio jūrų uosto direkcijos darbo grupė pietinės uosto dalies sausumos susisiekimo mazgo sprendinių analizei atlikti</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Klaipėdos teritorinės muitinės Konsultacinis pakomitetis</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Darbo grupė bendriems Klaipėdos miesto ir Klaipėdos valstybinio jūrų uosto klausimams nagrinėti 2019-2023 metų Savivaldybės tarybos kadencijos laikotarpiui</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Klaipėdos miesto savivaldybės aplinkos apsaugos darbo grupė Klaipėdos miesto savivaldybės 2021–2030 metų strateginio plėtros plano projektui parengti</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Darbo grupė Klaipėdos miesto savivaldybės 2021–2030 metų strateginio plėtros plano projektui parengti</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Klaipėdos miesto akademinių reikalų taryba prie Klaipėdos miesto savivaldybės tarybos </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Darbo grupė Klaipėdos miesto savivaldybės triukšmo prevencijos veiksmų plano 2019-2023 m. įgyvendinimui ir vertinimui</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Lietuvos pramoninkų konfederacijos komitetai</a:t>
            </a:r>
          </a:p>
          <a:p>
            <a:pPr algn="just">
              <a:lnSpc>
                <a:spcPct val="150000"/>
              </a:lnSpc>
            </a:pPr>
            <a:r>
              <a:rPr lang="lt-LT" sz="1200" dirty="0">
                <a:solidFill>
                  <a:srgbClr val="434343"/>
                </a:solidFill>
                <a:latin typeface="Saira SemiCondensed" panose="00000506000000000000" charset="0"/>
                <a:cs typeface="Saira SemiCondensed" panose="00000506000000000000" charset="0"/>
              </a:rPr>
              <a:t>- FEPORT komitetai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699770" y="598170"/>
            <a:ext cx="4942205" cy="2256155"/>
          </a:xfrm>
          <a:prstGeom prst="rect">
            <a:avLst/>
          </a:prstGeom>
          <a:noFill/>
        </p:spPr>
        <p:txBody>
          <a:bodyPr wrap="square" rtlCol="0">
            <a:spAutoFit/>
          </a:bodyPr>
          <a:lstStyle/>
          <a:p>
            <a:pPr>
              <a:lnSpc>
                <a:spcPct val="80000"/>
              </a:lnSpc>
            </a:pPr>
            <a:r>
              <a:rPr lang="lt-LT" altLang="en-US" sz="4400" cap="all" dirty="0">
                <a:solidFill>
                  <a:srgbClr val="434343"/>
                </a:solidFill>
                <a:uFillTx/>
                <a:latin typeface="Teko" panose="02000000000000000000" charset="0"/>
                <a:cs typeface="Teko" panose="02000000000000000000" charset="0"/>
              </a:rPr>
              <a:t>Bendradarbiavimas su politikais, valdžios institucijomis, partneriais</a:t>
            </a:r>
          </a:p>
        </p:txBody>
      </p:sp>
      <p:pic>
        <p:nvPicPr>
          <p:cNvPr id="14" name="Picture 13" descr="Prezentacija_draft2-16"/>
          <p:cNvPicPr>
            <a:picLocks noChangeAspect="1"/>
          </p:cNvPicPr>
          <p:nvPr/>
        </p:nvPicPr>
        <p:blipFill>
          <a:blip r:embed="rId2"/>
          <a:stretch>
            <a:fillRect/>
          </a:stretch>
        </p:blipFill>
        <p:spPr>
          <a:xfrm>
            <a:off x="2962910" y="2507615"/>
            <a:ext cx="102235" cy="102235"/>
          </a:xfrm>
          <a:prstGeom prst="rect">
            <a:avLst/>
          </a:prstGeom>
        </p:spPr>
      </p:pic>
      <p:pic>
        <p:nvPicPr>
          <p:cNvPr id="15" name="Content Placeholder 14" descr="Prezentacija_draft2-18"/>
          <p:cNvPicPr>
            <a:picLocks noGrp="1" noChangeAspect="1"/>
          </p:cNvPicPr>
          <p:nvPr>
            <p:ph sz="half" idx="4294967295"/>
          </p:nvPr>
        </p:nvPicPr>
        <p:blipFill>
          <a:blip r:embed="rId3"/>
          <a:stretch>
            <a:fillRect/>
          </a:stretch>
        </p:blipFill>
        <p:spPr>
          <a:xfrm rot="16200000">
            <a:off x="5102225" y="596900"/>
            <a:ext cx="1089025" cy="1090930"/>
          </a:xfrm>
          <a:prstGeom prst="rect">
            <a:avLst/>
          </a:prstGeom>
        </p:spPr>
      </p:pic>
      <p:sp>
        <p:nvSpPr>
          <p:cNvPr id="6" name="Text Box 5"/>
          <p:cNvSpPr txBox="1"/>
          <p:nvPr/>
        </p:nvSpPr>
        <p:spPr>
          <a:xfrm>
            <a:off x="691969" y="2854325"/>
            <a:ext cx="5723925" cy="3970318"/>
          </a:xfrm>
          <a:prstGeom prst="rect">
            <a:avLst/>
          </a:prstGeom>
          <a:noFill/>
        </p:spPr>
        <p:txBody>
          <a:bodyPr wrap="square" rtlCol="0">
            <a:spAutoFit/>
          </a:bodyPr>
          <a:lstStyle/>
          <a:p>
            <a:pPr algn="just"/>
            <a:r>
              <a:rPr lang="lt-LT" sz="1200" dirty="0">
                <a:solidFill>
                  <a:srgbClr val="434343"/>
                </a:solidFill>
                <a:latin typeface="Saira SemiCondensed" panose="00000506000000000000" charset="0"/>
                <a:cs typeface="Saira SemiCondensed" panose="00000506000000000000" charset="0"/>
              </a:rPr>
              <a:t>2023 m. gegužės 19 d. Lietuvos Respublikos Seime įvyko jūrinio verslo ir politikos forumas „</a:t>
            </a:r>
            <a:r>
              <a:rPr lang="pt-BR" sz="1200" dirty="0">
                <a:solidFill>
                  <a:srgbClr val="434343"/>
                </a:solidFill>
                <a:latin typeface="Saira SemiCondensed" panose="00000506000000000000" charset="0"/>
                <a:cs typeface="Saira SemiCondensed" panose="00000506000000000000" charset="0"/>
              </a:rPr>
              <a:t>Jūra – Lietuvos saugumui ir pažangai“</a:t>
            </a:r>
            <a:r>
              <a:rPr lang="lt-LT" sz="1200" dirty="0">
                <a:solidFill>
                  <a:srgbClr val="434343"/>
                </a:solidFill>
                <a:latin typeface="Saira SemiCondensed" panose="00000506000000000000" charset="0"/>
                <a:cs typeface="Saira SemiCondensed" panose="00000506000000000000" charset="0"/>
              </a:rPr>
              <a:t>, kurio viena iš organizatorių buvo LJKKA. Šis forumas, jau antrasis, vertinamas kaip svarbus žingsnis Lietuvos jūrinės strategijos kūrimo link.</a:t>
            </a:r>
          </a:p>
          <a:p>
            <a:pPr algn="just"/>
            <a:endParaRPr lang="lt-LT" sz="1200" dirty="0">
              <a:solidFill>
                <a:srgbClr val="434343"/>
              </a:solidFill>
              <a:latin typeface="Saira SemiCondensed" panose="00000506000000000000" charset="0"/>
              <a:cs typeface="Saira SemiCondensed" panose="00000506000000000000" charset="0"/>
            </a:endParaRPr>
          </a:p>
          <a:p>
            <a:pPr algn="just"/>
            <a:r>
              <a:rPr lang="lt-LT" sz="1200" dirty="0">
                <a:solidFill>
                  <a:srgbClr val="434343"/>
                </a:solidFill>
                <a:latin typeface="Saira SemiCondensed" panose="00000506000000000000" charset="0"/>
                <a:cs typeface="Saira SemiCondensed" panose="00000506000000000000" charset="0"/>
              </a:rPr>
              <a:t>2023 m. birželio 12-16 d. LJKKA kartu su Lietuvos diplomatinėmis atstovybėmis organizavo verslo misiją į Skandinavijos jūrų uostus. LJKKA nariai kartu su KVJUD, KU ir LAJM atstovais aplankė Kopenhagos, Stokholmo, Helsinkio, </a:t>
            </a:r>
            <a:r>
              <a:rPr lang="lt-LT" sz="1200" dirty="0" err="1">
                <a:solidFill>
                  <a:srgbClr val="434343"/>
                </a:solidFill>
                <a:latin typeface="Saira SemiCondensed" panose="00000506000000000000" charset="0"/>
                <a:cs typeface="Saira SemiCondensed" panose="00000506000000000000" charset="0"/>
              </a:rPr>
              <a:t>Haminos</a:t>
            </a:r>
            <a:r>
              <a:rPr lang="lt-LT" sz="1200" dirty="0">
                <a:solidFill>
                  <a:srgbClr val="434343"/>
                </a:solidFill>
                <a:latin typeface="Saira SemiCondensed" panose="00000506000000000000" charset="0"/>
                <a:cs typeface="Saira SemiCondensed" panose="00000506000000000000" charset="0"/>
              </a:rPr>
              <a:t> </a:t>
            </a:r>
            <a:r>
              <a:rPr lang="lt-LT" sz="1200" dirty="0" err="1">
                <a:solidFill>
                  <a:srgbClr val="434343"/>
                </a:solidFill>
                <a:latin typeface="Saira SemiCondensed" panose="00000506000000000000" charset="0"/>
                <a:cs typeface="Saira SemiCondensed" panose="00000506000000000000" charset="0"/>
              </a:rPr>
              <a:t>Kotkos</a:t>
            </a:r>
            <a:r>
              <a:rPr lang="lt-LT" sz="1200" dirty="0">
                <a:solidFill>
                  <a:srgbClr val="434343"/>
                </a:solidFill>
                <a:latin typeface="Saira SemiCondensed" panose="00000506000000000000" charset="0"/>
                <a:cs typeface="Saira SemiCondensed" panose="00000506000000000000" charset="0"/>
              </a:rPr>
              <a:t> uostus, susipažino su pažangiausių uostų terminalų veikla.</a:t>
            </a:r>
          </a:p>
          <a:p>
            <a:pPr algn="just"/>
            <a:endParaRPr lang="lt-LT" sz="1200" dirty="0">
              <a:solidFill>
                <a:srgbClr val="434343"/>
              </a:solidFill>
              <a:latin typeface="Saira SemiCondensed" panose="00000506000000000000" charset="0"/>
              <a:cs typeface="Saira SemiCondensed" panose="00000506000000000000" charset="0"/>
            </a:endParaRPr>
          </a:p>
          <a:p>
            <a:pPr algn="just"/>
            <a:r>
              <a:rPr lang="lt-LT" sz="1200" dirty="0">
                <a:solidFill>
                  <a:srgbClr val="434343"/>
                </a:solidFill>
                <a:latin typeface="Saira SemiCondensed" panose="00000506000000000000" charset="0"/>
                <a:cs typeface="Saira SemiCondensed" panose="00000506000000000000" charset="0"/>
              </a:rPr>
              <a:t>2023 m. liepos 28 d. LJKKA įvyko narių susitikimas su KVJUD stebėtojų tarybos nariais. Po susitikimo svečiai apsilankė uosto kompanijose, kurių vadovai supažindino su kompanijų veikla, technologiniais sprendimais, aktualiomis problemomis.</a:t>
            </a:r>
          </a:p>
          <a:p>
            <a:pPr algn="just"/>
            <a:endParaRPr lang="lt-LT" sz="1200" dirty="0">
              <a:solidFill>
                <a:srgbClr val="434343"/>
              </a:solidFill>
              <a:latin typeface="Saira SemiCondensed" panose="00000506000000000000" charset="0"/>
              <a:cs typeface="Saira SemiCondensed" panose="00000506000000000000" charset="0"/>
            </a:endParaRPr>
          </a:p>
          <a:p>
            <a:pPr algn="just"/>
            <a:r>
              <a:rPr lang="lt-LT" sz="1200" dirty="0">
                <a:solidFill>
                  <a:srgbClr val="434343"/>
                </a:solidFill>
                <a:latin typeface="Saira SemiCondensed" panose="00000506000000000000" charset="0"/>
                <a:cs typeface="Saira SemiCondensed" panose="00000506000000000000" charset="0"/>
              </a:rPr>
              <a:t>2023 m. gruodžio 11 d. LJKKA priėmė LRS Jūrinių reikalų komisijos išvažiuojamojo posėdžio dalyvius (</a:t>
            </a:r>
            <a:r>
              <a:rPr lang="lt-LT" sz="1200" dirty="0" err="1">
                <a:solidFill>
                  <a:srgbClr val="434343"/>
                </a:solidFill>
                <a:latin typeface="Saira SemiCondensed" panose="00000506000000000000" charset="0"/>
                <a:cs typeface="Saira SemiCondensed" panose="00000506000000000000" charset="0"/>
              </a:rPr>
              <a:t>notraukoje</a:t>
            </a:r>
            <a:r>
              <a:rPr lang="lt-LT" sz="1200" dirty="0">
                <a:solidFill>
                  <a:srgbClr val="434343"/>
                </a:solidFill>
                <a:latin typeface="Saira SemiCondensed" panose="00000506000000000000" charset="0"/>
                <a:cs typeface="Saira SemiCondensed" panose="00000506000000000000" charset="0"/>
              </a:rPr>
              <a:t>). Svarstyti klausimai dėl galimybės pripažinti Klaipėdos uostą valstybinės svarbos ekonominiu projektu ir dėl </a:t>
            </a:r>
            <a:r>
              <a:rPr lang="lt-LT" sz="1200" dirty="0" err="1">
                <a:solidFill>
                  <a:srgbClr val="434343"/>
                </a:solidFill>
                <a:latin typeface="Saira SemiCondensed" panose="00000506000000000000" charset="0"/>
                <a:cs typeface="Saira SemiCondensed" panose="00000506000000000000" charset="0"/>
              </a:rPr>
              <a:t>Transeuropinio</a:t>
            </a:r>
            <a:r>
              <a:rPr lang="lt-LT" sz="1200" dirty="0">
                <a:solidFill>
                  <a:srgbClr val="434343"/>
                </a:solidFill>
                <a:latin typeface="Saira SemiCondensed" panose="00000506000000000000" charset="0"/>
                <a:cs typeface="Saira SemiCondensed" panose="00000506000000000000" charset="0"/>
              </a:rPr>
              <a:t> transporto tinklo projektų Klaipėdos uoste pripažinimo ypatingos valstybinės svarbos projektais.</a:t>
            </a:r>
          </a:p>
          <a:p>
            <a:pPr algn="just"/>
            <a:endParaRPr lang="lt-LT" sz="1200" dirty="0">
              <a:solidFill>
                <a:srgbClr val="434343"/>
              </a:solidFill>
              <a:latin typeface="Saira SemiCondensed" panose="00000506000000000000" charset="0"/>
              <a:cs typeface="Saira SemiCondensed" panose="00000506000000000000" charset="0"/>
            </a:endParaRPr>
          </a:p>
          <a:p>
            <a:pPr algn="just"/>
            <a:endParaRPr lang="lt-LT" sz="1200" dirty="0">
              <a:solidFill>
                <a:srgbClr val="434343"/>
              </a:solidFill>
              <a:latin typeface="Saira SemiCondensed" panose="00000506000000000000" charset="0"/>
              <a:cs typeface="Saira SemiCondensed" panose="00000506000000000000" charset="0"/>
            </a:endParaRPr>
          </a:p>
          <a:p>
            <a:pPr algn="just"/>
            <a:endParaRPr lang="lt-LT" sz="1200" dirty="0">
              <a:solidFill>
                <a:srgbClr val="434343"/>
              </a:solidFill>
              <a:latin typeface="Saira SemiCondensed" panose="00000506000000000000" charset="0"/>
              <a:cs typeface="Saira SemiCondensed" panose="00000506000000000000" charset="0"/>
            </a:endParaRPr>
          </a:p>
        </p:txBody>
      </p:sp>
      <p:pic>
        <p:nvPicPr>
          <p:cNvPr id="3" name="Paveikslėlis 2" descr="Paveikslėlis, kuriame yra apranga, asmuo, vyras, kostiumas&#10;&#10;Automatiškai sugeneruotas aprašymas">
            <a:extLst>
              <a:ext uri="{FF2B5EF4-FFF2-40B4-BE49-F238E27FC236}">
                <a16:creationId xmlns:a16="http://schemas.microsoft.com/office/drawing/2014/main" id="{7D3983B2-4C3E-F6BC-4C88-DDA5204A3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93606"/>
            <a:ext cx="6858000" cy="3409219"/>
          </a:xfrm>
          <a:prstGeom prst="rect">
            <a:avLst/>
          </a:prstGeom>
        </p:spPr>
      </p:pic>
    </p:spTree>
    <p:extLst>
      <p:ext uri="{BB962C8B-B14F-4D97-AF65-F5344CB8AC3E}">
        <p14:creationId xmlns:p14="http://schemas.microsoft.com/office/powerpoint/2010/main" val="1330362173"/>
      </p:ext>
    </p:extLst>
  </p:cSld>
  <p:clrMapOvr>
    <a:masterClrMapping/>
  </p:clrMapOvr>
</p:sld>
</file>

<file path=ppt/theme/theme1.xml><?xml version="1.0" encoding="utf-8"?>
<a:theme xmlns:a="http://schemas.openxmlformats.org/drawingml/2006/main" name="Office Theme">
  <a:themeElements>
    <a:clrScheme na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77E23522BAF4347BBF3C3606ACB50AB" ma:contentTypeVersion="18" ma:contentTypeDescription="Kurkite naują dokumentą." ma:contentTypeScope="" ma:versionID="27682e4d5d28fe6909a378add655ea63">
  <xsd:schema xmlns:xsd="http://www.w3.org/2001/XMLSchema" xmlns:xs="http://www.w3.org/2001/XMLSchema" xmlns:p="http://schemas.microsoft.com/office/2006/metadata/properties" xmlns:ns2="70f49037-0390-4d6f-8cc2-2fd8343ee5d2" xmlns:ns3="fa10549f-96bf-4b35-b5bd-81357ef7b490" targetNamespace="http://schemas.microsoft.com/office/2006/metadata/properties" ma:root="true" ma:fieldsID="f54f806adbefe0092c5c17b1ae5f0804" ns2:_="" ns3:_="">
    <xsd:import namespace="70f49037-0390-4d6f-8cc2-2fd8343ee5d2"/>
    <xsd:import namespace="fa10549f-96bf-4b35-b5bd-81357ef7b4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f49037-0390-4d6f-8cc2-2fd8343ee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Vaizdų žymės" ma:readOnly="false" ma:fieldId="{5cf76f15-5ced-4ddc-b409-7134ff3c332f}" ma:taxonomyMulti="true" ma:sspId="560a250c-0315-45cb-a44c-78190aba23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10549f-96bf-4b35-b5bd-81357ef7b4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f281d00-41c4-49f1-bb7e-c0d015c694b0}" ma:internalName="TaxCatchAll" ma:showField="CatchAllData" ma:web="fa10549f-96bf-4b35-b5bd-81357ef7b49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10549f-96bf-4b35-b5bd-81357ef7b490" xsi:nil="true"/>
    <lcf76f155ced4ddcb4097134ff3c332f xmlns="70f49037-0390-4d6f-8cc2-2fd8343ee5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476BDC-2706-4FAE-923A-D9240F188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f49037-0390-4d6f-8cc2-2fd8343ee5d2"/>
    <ds:schemaRef ds:uri="fa10549f-96bf-4b35-b5bd-81357ef7b4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B3A84F-73DF-42D5-9DB4-4F3336A9AE65}">
  <ds:schemaRefs>
    <ds:schemaRef ds:uri="http://schemas.microsoft.com/sharepoint/v3/contenttype/forms"/>
  </ds:schemaRefs>
</ds:datastoreItem>
</file>

<file path=customXml/itemProps3.xml><?xml version="1.0" encoding="utf-8"?>
<ds:datastoreItem xmlns:ds="http://schemas.openxmlformats.org/officeDocument/2006/customXml" ds:itemID="{60F3E50A-22E3-46DE-B8F4-761667449EC9}">
  <ds:schemaRefs>
    <ds:schemaRef ds:uri="http://www.w3.org/XML/1998/namespace"/>
    <ds:schemaRef ds:uri="http://purl.org/dc/dcmitype/"/>
    <ds:schemaRef ds:uri="http://schemas.openxmlformats.org/package/2006/metadata/core-properties"/>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fa10549f-96bf-4b35-b5bd-81357ef7b490"/>
    <ds:schemaRef ds:uri="70f49037-0390-4d6f-8cc2-2fd8343ee5d2"/>
  </ds:schemaRefs>
</ds:datastoreItem>
</file>

<file path=docProps/app.xml><?xml version="1.0" encoding="utf-8"?>
<Properties xmlns="http://schemas.openxmlformats.org/officeDocument/2006/extended-properties" xmlns:vt="http://schemas.openxmlformats.org/officeDocument/2006/docPropsVTypes">
  <TotalTime>4126</TotalTime>
  <Words>1539</Words>
  <Application>Microsoft Office PowerPoint</Application>
  <PresentationFormat>Pasirinktinai</PresentationFormat>
  <Paragraphs>167</Paragraphs>
  <Slides>13</Slides>
  <Notes>0</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13</vt:i4>
      </vt:variant>
    </vt:vector>
  </HeadingPairs>
  <TitlesOfParts>
    <vt:vector size="20" baseType="lpstr">
      <vt:lpstr>Arial</vt:lpstr>
      <vt:lpstr>Calibri</vt:lpstr>
      <vt:lpstr>Calibri Light</vt:lpstr>
      <vt:lpstr>Saira SemiCondensed</vt:lpstr>
      <vt:lpstr>Saira SemiCondensed SemiCond</vt:lpstr>
      <vt:lpstr>Teko</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Robertas Valantiejus</dc:creator>
  <cp:lastModifiedBy>Milda Ancevičė</cp:lastModifiedBy>
  <cp:revision>138</cp:revision>
  <dcterms:created xsi:type="dcterms:W3CDTF">2021-10-05T06:54:00Z</dcterms:created>
  <dcterms:modified xsi:type="dcterms:W3CDTF">2024-04-24T09:33:04Z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C17D1ADB67494B7EA2500F37F6F18D8D</vt:lpwstr>
  </property>
  <property fmtid="{D5CDD505-2E9C-101B-9397-08002B2CF9AE}" pid="3" name="KSOProductBuildVer">
    <vt:lpwstr>1033-11.2.0.10463</vt:lpwstr>
  </property>
  <property fmtid="{D5CDD505-2E9C-101B-9397-08002B2CF9AE}" pid="4" name="ContentTypeId">
    <vt:lpwstr>0x010100777E23522BAF4347BBF3C3606ACB50AB</vt:lpwstr>
  </property>
  <property fmtid="{D5CDD505-2E9C-101B-9397-08002B2CF9AE}" pid="5" name="MediaServiceImageTags">
    <vt:lpwstr/>
  </property>
</Properties>
</file>